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88" r:id="rId2"/>
    <p:sldId id="290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5" r:id="rId24"/>
    <p:sldId id="316" r:id="rId25"/>
    <p:sldId id="326" r:id="rId26"/>
    <p:sldId id="317" r:id="rId27"/>
    <p:sldId id="318" r:id="rId28"/>
    <p:sldId id="319" r:id="rId29"/>
    <p:sldId id="320" r:id="rId30"/>
    <p:sldId id="32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385D"/>
    <a:srgbClr val="C2E6FB"/>
    <a:srgbClr val="941100"/>
    <a:srgbClr val="F4EBE7"/>
    <a:srgbClr val="FFFFAD"/>
    <a:srgbClr val="AB7942"/>
    <a:srgbClr val="945200"/>
    <a:srgbClr val="FFD579"/>
    <a:srgbClr val="34C2CA"/>
    <a:srgbClr val="EA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455" autoAdjust="0"/>
  </p:normalViewPr>
  <p:slideViewPr>
    <p:cSldViewPr snapToGrid="0">
      <p:cViewPr varScale="1">
        <p:scale>
          <a:sx n="83" d="100"/>
          <a:sy n="83" d="100"/>
        </p:scale>
        <p:origin x="108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E0E0A-656C-534C-AB91-EDBA7D8D64D4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C4AEA-6124-6348-ABFF-410B957BFA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195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43015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55191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46858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46152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903178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03232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164901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490564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055914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78674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45753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66668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858617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584085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545990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1671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58328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35574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732624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406258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658210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66627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7070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2731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60606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214151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0180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6062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98397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08609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342D8-D3C6-F512-3E4A-007ADF3342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3A2C9-A041-5C09-96BB-E62AAAEA07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D1D15-D5B2-C5D5-E24D-DDDBF6276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52D13-C42D-8925-E703-0ECD09848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42DC08-85E0-21EE-4907-7C26AF355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120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F1B62-5223-CE85-326A-F09F05C9F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5F7A98-FC31-9B55-392D-95C4C3DD50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FA912B-F6E1-4F78-6903-FA0B5513C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D1C3B4-CA76-12DB-BCED-4EB0C52B9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E7EB2-720F-9190-C178-3811F5678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390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CAA652E-A9DD-6405-6C73-ACE4559A9A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368178-874F-D5A6-0640-818989656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1F107-3144-54A7-8D92-C37C7A777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B8E9F-F268-1C14-291C-7B0DD2627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BD09E-4EA6-5C73-13E6-C4FA64D23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86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406400" y="17526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85" lvl="0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219170" lvl="1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828754" lvl="2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05869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83B0-F4C8-9C14-B241-A42AF89C9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B1E4C-D9A5-C5EE-09F8-C4374C6F3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EEAE10-FCF6-210C-25D7-2D2B67C2B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F8332-08FC-DAEE-B099-54F22E1F6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64EF7-617B-EF9F-D666-F89FCF6BC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501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F1B18-CC6A-96C5-F514-7B0D82183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D6A9A8-DEA0-F752-A9D4-14934C6C6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CCC02D-A964-AE7F-7CD2-929B871AC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A8158-316A-69BF-DBC8-17F19728D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863D12-45E6-6BFF-33C8-D9A0AAD8F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916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2DD30-6C43-8588-4E87-8EAF4ABF2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C04DE4-2951-8F62-CA3D-2EDB15028D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3FD5D6-ABC2-5D19-616E-D9A2400E7B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7FE424-2DFC-D03D-8EB1-64269E341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77A307-CA08-6E13-4449-CD368BB78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7728CA-E7BB-957A-AA48-5A9B22D0D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807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FBB2A-87D9-E68A-E7C0-300E88FEF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3DEDC-8DFE-1AA1-8D1B-A97783764E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E7A998-E9F9-8607-CC22-25768E866A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DDAD21-63F6-8FAD-2E04-974BB4FC2A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935638-491A-6205-407C-5D891729C1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71937C-FBAD-A076-3C13-A8AE916C4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F97BAA-4D75-8953-C84B-C0A537D25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450F42-90A8-6513-8D1F-08227B5F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002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8820A-BAED-0E35-E216-567907D00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840AA6-C50C-DEEA-7571-940392F89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D86BD1-48DB-0D76-EEA6-43C202FD5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AB9568-18A1-242F-218E-EFDB53700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509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570808-6D47-5333-20D7-2FAC59F87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C9E65D-5727-E36F-BD0F-5E99A0033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F11B22-457D-1BDF-CF67-A6B60CA1C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728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1A1AB-954A-0C09-95D9-17EFB8B43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4D2E6-515A-73AD-B5B7-BB12CC91B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BB82E1-CD63-8BCE-6D75-6DA4834940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C08A0-7BC4-48F1-84C9-56F3DCD46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610E12-48F2-CC01-A94D-3D81A1F44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38551-15E5-1352-EC37-1DFA90DC0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905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3F686-9715-31DE-E144-6E6271C69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3D520D-0450-7A4E-B91D-720E8AADFA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9979DD-DB75-D1CD-B3F5-2CD1C3CFD6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FDF47D-894B-0170-4836-5A997FF09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E19DCB-8558-6C9B-F3E9-27A052D06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808971-2D23-A30C-0D20-DB513D632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4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F5467B-2AC7-510E-00A2-EBC49838F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FE580-36DC-929B-4D34-6D4B3E922C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7A865-50BB-05DF-C39C-50B2A02691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C7903-8C47-FB42-AEB6-326C5867482A}" type="datetimeFigureOut">
              <a:rPr lang="en-US" smtClean="0"/>
              <a:t>5/29/2023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03472-8D48-340F-A102-EBE50CB1B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98C6D-DC3D-BE8C-825A-C240FDB64F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A30C4-D780-A041-81C3-134E89857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30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1" y="744831"/>
            <a:ext cx="3657599" cy="5167549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/>
          <p:nvPr/>
        </p:nvSpPr>
        <p:spPr>
          <a:xfrm>
            <a:off x="4898623" y="2311400"/>
            <a:ext cx="7027715" cy="984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n-US" sz="5600" b="1" dirty="0">
                <a:solidFill>
                  <a:srgbClr val="0F243E"/>
                </a:solidFill>
                <a:latin typeface="Cambria"/>
                <a:ea typeface="Cambria"/>
                <a:cs typeface="Cambria"/>
                <a:sym typeface="Cambria"/>
              </a:rPr>
              <a:t>Media Pembelajaran</a:t>
            </a:r>
            <a:endParaRPr sz="5600" b="1" dirty="0">
              <a:solidFill>
                <a:srgbClr val="0F243E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6" name="Google Shape;96;p14"/>
          <p:cNvSpPr/>
          <p:nvPr/>
        </p:nvSpPr>
        <p:spPr>
          <a:xfrm>
            <a:off x="4632960" y="3363326"/>
            <a:ext cx="7559040" cy="1518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n-US" sz="5333" b="1" dirty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Ilmu Pengetahuan Sosial</a:t>
            </a:r>
            <a:endParaRPr sz="8800" b="1" dirty="0">
              <a:solidFill>
                <a:schemeClr val="dk1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algn="ctr"/>
            <a:r>
              <a:rPr lang="en-US" sz="3733" b="1" dirty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untuk SMP/MTs Kelas VIII</a:t>
            </a:r>
            <a:endParaRPr sz="2400" dirty="0"/>
          </a:p>
        </p:txBody>
      </p:sp>
      <p:cxnSp>
        <p:nvCxnSpPr>
          <p:cNvPr id="97" name="Google Shape;97;p14"/>
          <p:cNvCxnSpPr/>
          <p:nvPr/>
        </p:nvCxnSpPr>
        <p:spPr>
          <a:xfrm>
            <a:off x="4937760" y="3378200"/>
            <a:ext cx="6949440" cy="0"/>
          </a:xfrm>
          <a:prstGeom prst="straightConnector1">
            <a:avLst/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6228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9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D">
            <a:alpha val="30000"/>
          </a:srgb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D12D01C-DACD-B6C8-C6FE-2AD6B461AEDE}"/>
              </a:ext>
            </a:extLst>
          </p:cNvPr>
          <p:cNvSpPr txBox="1"/>
          <p:nvPr/>
        </p:nvSpPr>
        <p:spPr>
          <a:xfrm>
            <a:off x="390013" y="331670"/>
            <a:ext cx="397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1. </a:t>
            </a:r>
            <a:r>
              <a:rPr lang="en-US" b="1" dirty="0" err="1"/>
              <a:t>Potensi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Alam Indonesia</a:t>
            </a:r>
          </a:p>
        </p:txBody>
      </p:sp>
      <p:cxnSp>
        <p:nvCxnSpPr>
          <p:cNvPr id="14" name="Elbow Connector 13">
            <a:extLst>
              <a:ext uri="{FF2B5EF4-FFF2-40B4-BE49-F238E27FC236}">
                <a16:creationId xmlns:a16="http://schemas.microsoft.com/office/drawing/2014/main" id="{8F75E1CE-4FE6-8835-2CFC-8276B522E581}"/>
              </a:ext>
            </a:extLst>
          </p:cNvPr>
          <p:cNvCxnSpPr>
            <a:cxnSpLocks/>
          </p:cNvCxnSpPr>
          <p:nvPr/>
        </p:nvCxnSpPr>
        <p:spPr>
          <a:xfrm rot="10800000">
            <a:off x="3553968" y="5071863"/>
            <a:ext cx="1648230" cy="4511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8F11C666-E3AE-9FF5-D353-906199E427A7}"/>
              </a:ext>
            </a:extLst>
          </p:cNvPr>
          <p:cNvCxnSpPr/>
          <p:nvPr/>
        </p:nvCxnSpPr>
        <p:spPr>
          <a:xfrm>
            <a:off x="7207477" y="5071863"/>
            <a:ext cx="1507524" cy="48189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Elbow Connector 17">
            <a:extLst>
              <a:ext uri="{FF2B5EF4-FFF2-40B4-BE49-F238E27FC236}">
                <a16:creationId xmlns:a16="http://schemas.microsoft.com/office/drawing/2014/main" id="{6A1FC3C4-053B-FA91-77BB-539D24A00BFE}"/>
              </a:ext>
            </a:extLst>
          </p:cNvPr>
          <p:cNvCxnSpPr>
            <a:cxnSpLocks/>
          </p:cNvCxnSpPr>
          <p:nvPr/>
        </p:nvCxnSpPr>
        <p:spPr>
          <a:xfrm rot="10800000">
            <a:off x="4397568" y="3404399"/>
            <a:ext cx="1285103" cy="43248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61491404-EB7C-EEEA-E86A-625A678259EF}"/>
              </a:ext>
            </a:extLst>
          </p:cNvPr>
          <p:cNvSpPr/>
          <p:nvPr/>
        </p:nvSpPr>
        <p:spPr>
          <a:xfrm>
            <a:off x="1115660" y="4738739"/>
            <a:ext cx="2366082" cy="66624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Sumber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daya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alam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kemaritiman</a:t>
            </a:r>
            <a:endParaRPr dirty="0">
              <a:solidFill>
                <a:schemeClr val="accent5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273DC79-F630-0830-54FF-03AE55C0A245}"/>
              </a:ext>
            </a:extLst>
          </p:cNvPr>
          <p:cNvSpPr/>
          <p:nvPr/>
        </p:nvSpPr>
        <p:spPr>
          <a:xfrm>
            <a:off x="8859452" y="5009947"/>
            <a:ext cx="1991495" cy="66624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9452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Sumber</a:t>
            </a:r>
            <a:r>
              <a:rPr lang="en-US" dirty="0">
                <a:solidFill>
                  <a:srgbClr val="9452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rgbClr val="9452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daya</a:t>
            </a:r>
            <a:r>
              <a:rPr lang="en-US" dirty="0">
                <a:solidFill>
                  <a:srgbClr val="9452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rgbClr val="9452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alam</a:t>
            </a:r>
            <a:r>
              <a:rPr lang="en-US" dirty="0">
                <a:solidFill>
                  <a:srgbClr val="9452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rgbClr val="9452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tambang</a:t>
            </a:r>
            <a:endParaRPr dirty="0">
              <a:solidFill>
                <a:srgbClr val="9452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C0795D4C-F347-8C86-1AFD-846351C508F6}"/>
              </a:ext>
            </a:extLst>
          </p:cNvPr>
          <p:cNvSpPr/>
          <p:nvPr/>
        </p:nvSpPr>
        <p:spPr>
          <a:xfrm>
            <a:off x="2298701" y="3071275"/>
            <a:ext cx="1991495" cy="6662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Sumber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daya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alam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hutan</a:t>
            </a:r>
            <a:endParaRPr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550944C-5ABF-B248-DCCA-B614553F25E5}"/>
              </a:ext>
            </a:extLst>
          </p:cNvPr>
          <p:cNvSpPr txBox="1"/>
          <p:nvPr/>
        </p:nvSpPr>
        <p:spPr>
          <a:xfrm>
            <a:off x="621721" y="685016"/>
            <a:ext cx="107217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dipahami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dirty="0" err="1"/>
              <a:t>potensi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berbentuk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 </a:t>
            </a:r>
            <a:r>
              <a:rPr lang="en-US" dirty="0" err="1"/>
              <a:t>mati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makhluk</a:t>
            </a:r>
            <a:r>
              <a:rPr lang="en-US" dirty="0"/>
              <a:t> </a:t>
            </a:r>
            <a:r>
              <a:rPr lang="en-US" dirty="0" err="1"/>
              <a:t>hidup</a:t>
            </a:r>
            <a:r>
              <a:rPr lang="en-US" dirty="0"/>
              <a:t>,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untuk </a:t>
            </a:r>
            <a:r>
              <a:rPr lang="en-US" dirty="0" err="1"/>
              <a:t>pemenuhan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/>
              <a:t>hidup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.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dibedakan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sifat</a:t>
            </a:r>
            <a:r>
              <a:rPr lang="en-US" dirty="0"/>
              <a:t> dan </a:t>
            </a:r>
            <a:r>
              <a:rPr lang="en-US" dirty="0" err="1"/>
              <a:t>habitatnya</a:t>
            </a:r>
            <a:r>
              <a:rPr lang="en-US" dirty="0"/>
              <a:t>.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sifatnya</a:t>
            </a:r>
            <a:r>
              <a:rPr lang="en-US" dirty="0"/>
              <a:t>, </a:t>
            </a:r>
            <a:r>
              <a:rPr lang="en-US" dirty="0" err="1"/>
              <a:t>terbagi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terbarukan</a:t>
            </a:r>
            <a:r>
              <a:rPr lang="en-US" dirty="0"/>
              <a:t> </a:t>
            </a:r>
            <a:r>
              <a:rPr lang="en-US" i="1" dirty="0"/>
              <a:t>(renewable resources) </a:t>
            </a:r>
            <a:r>
              <a:rPr lang="en-US" dirty="0"/>
              <a:t>dan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terbarukan</a:t>
            </a:r>
            <a:r>
              <a:rPr lang="en-US" dirty="0"/>
              <a:t> </a:t>
            </a:r>
            <a:r>
              <a:rPr lang="en-US" i="1" dirty="0"/>
              <a:t>(unrenewable resources).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habitatnya</a:t>
            </a:r>
            <a:r>
              <a:rPr lang="en-US" dirty="0"/>
              <a:t> </a:t>
            </a:r>
            <a:r>
              <a:rPr lang="en-US" dirty="0" err="1"/>
              <a:t>terbagi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teretris</a:t>
            </a:r>
            <a:r>
              <a:rPr lang="en-US" dirty="0"/>
              <a:t> dan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akuatik</a:t>
            </a:r>
            <a:r>
              <a:rPr lang="en-US" dirty="0"/>
              <a:t>. </a:t>
            </a:r>
            <a:endParaRPr i="1" dirty="0"/>
          </a:p>
        </p:txBody>
      </p:sp>
      <p:pic>
        <p:nvPicPr>
          <p:cNvPr id="29" name="Picture 28" descr="A picture containing indoor&#10;&#10;Description automatically generated">
            <a:extLst>
              <a:ext uri="{FF2B5EF4-FFF2-40B4-BE49-F238E27FC236}">
                <a16:creationId xmlns:a16="http://schemas.microsoft.com/office/drawing/2014/main" id="{4687422D-596C-9D32-43B0-33FFEAAE94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0101" y="2620505"/>
            <a:ext cx="3610748" cy="3610748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D15E82FD-B354-29B6-C2A6-C28F92C03D41}"/>
              </a:ext>
            </a:extLst>
          </p:cNvPr>
          <p:cNvSpPr txBox="1"/>
          <p:nvPr/>
        </p:nvSpPr>
        <p:spPr>
          <a:xfrm>
            <a:off x="3618297" y="2541881"/>
            <a:ext cx="5354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Source Sans Pro SemiBold" panose="020B0503030403020204" pitchFamily="34" charset="0"/>
                <a:ea typeface="Source Sans Pro SemiBold" panose="020B0503030403020204" pitchFamily="34" charset="0"/>
                <a:cs typeface="Baghdad" pitchFamily="2" charset="-78"/>
              </a:rPr>
              <a:t>Pengelompokkan</a:t>
            </a:r>
            <a:r>
              <a:rPr lang="en-US" b="1" dirty="0">
                <a:latin typeface="Source Sans Pro SemiBold" panose="020B0503030403020204" pitchFamily="34" charset="0"/>
                <a:ea typeface="Source Sans Pro SemiBold" panose="020B0503030403020204" pitchFamily="34" charset="0"/>
                <a:cs typeface="Baghdad" pitchFamily="2" charset="-78"/>
              </a:rPr>
              <a:t> </a:t>
            </a:r>
            <a:r>
              <a:rPr lang="en-US" b="1" dirty="0" err="1">
                <a:latin typeface="Source Sans Pro SemiBold" panose="020B0503030403020204" pitchFamily="34" charset="0"/>
                <a:ea typeface="Source Sans Pro SemiBold" panose="020B0503030403020204" pitchFamily="34" charset="0"/>
                <a:cs typeface="Baghdad" pitchFamily="2" charset="-78"/>
              </a:rPr>
              <a:t>sumber</a:t>
            </a:r>
            <a:r>
              <a:rPr lang="en-US" b="1" dirty="0">
                <a:latin typeface="Source Sans Pro SemiBold" panose="020B0503030403020204" pitchFamily="34" charset="0"/>
                <a:ea typeface="Source Sans Pro SemiBold" panose="020B0503030403020204" pitchFamily="34" charset="0"/>
                <a:cs typeface="Baghdad" pitchFamily="2" charset="-78"/>
              </a:rPr>
              <a:t> </a:t>
            </a:r>
            <a:r>
              <a:rPr lang="en-US" b="1" dirty="0" err="1">
                <a:latin typeface="Source Sans Pro SemiBold" panose="020B0503030403020204" pitchFamily="34" charset="0"/>
                <a:ea typeface="Source Sans Pro SemiBold" panose="020B0503030403020204" pitchFamily="34" charset="0"/>
                <a:cs typeface="Baghdad" pitchFamily="2" charset="-78"/>
              </a:rPr>
              <a:t>daya</a:t>
            </a:r>
            <a:r>
              <a:rPr lang="en-US" b="1" dirty="0">
                <a:latin typeface="Source Sans Pro SemiBold" panose="020B0503030403020204" pitchFamily="34" charset="0"/>
                <a:ea typeface="Source Sans Pro SemiBold" panose="020B0503030403020204" pitchFamily="34" charset="0"/>
                <a:cs typeface="Baghdad" pitchFamily="2" charset="-78"/>
              </a:rPr>
              <a:t> </a:t>
            </a:r>
            <a:r>
              <a:rPr lang="en-US" b="1" dirty="0" err="1">
                <a:latin typeface="Source Sans Pro SemiBold" panose="020B0503030403020204" pitchFamily="34" charset="0"/>
                <a:ea typeface="Source Sans Pro SemiBold" panose="020B0503030403020204" pitchFamily="34" charset="0"/>
                <a:cs typeface="Baghdad" pitchFamily="2" charset="-78"/>
              </a:rPr>
              <a:t>alam</a:t>
            </a:r>
            <a:r>
              <a:rPr lang="en-US" b="1" dirty="0">
                <a:latin typeface="Source Sans Pro SemiBold" panose="020B0503030403020204" pitchFamily="34" charset="0"/>
                <a:ea typeface="Source Sans Pro SemiBold" panose="020B0503030403020204" pitchFamily="34" charset="0"/>
                <a:cs typeface="Baghdad" pitchFamily="2" charset="-78"/>
              </a:rPr>
              <a:t> di Indonesia</a:t>
            </a:r>
            <a:endParaRPr b="1" dirty="0">
              <a:latin typeface="Source Sans Pro SemiBold" panose="020B0503030403020204" pitchFamily="34" charset="0"/>
              <a:ea typeface="Source Sans Pro SemiBold" panose="020B0503030403020204" pitchFamily="34" charset="0"/>
              <a:cs typeface="Baghda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94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E6FB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0DD0AC-0EFB-6893-8F54-F5AB3337D7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219843"/>
            <a:ext cx="12192001" cy="2406834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D176D75-C292-B31F-E42D-6E3BBAC60D6C}"/>
              </a:ext>
            </a:extLst>
          </p:cNvPr>
          <p:cNvSpPr/>
          <p:nvPr/>
        </p:nvSpPr>
        <p:spPr>
          <a:xfrm>
            <a:off x="160982" y="202584"/>
            <a:ext cx="3150629" cy="40538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Sumber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Daya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Alam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Hutan</a:t>
            </a:r>
            <a:endParaRPr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AD6FDF-A992-D7A6-DCA7-085BE09DF8AF}"/>
              </a:ext>
            </a:extLst>
          </p:cNvPr>
          <p:cNvSpPr txBox="1"/>
          <p:nvPr/>
        </p:nvSpPr>
        <p:spPr>
          <a:xfrm>
            <a:off x="235122" y="630192"/>
            <a:ext cx="11540867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err="1"/>
              <a:t>Berdasarkan</a:t>
            </a:r>
            <a:r>
              <a:rPr lang="en-US" sz="1700" dirty="0"/>
              <a:t> </a:t>
            </a:r>
            <a:r>
              <a:rPr lang="en-US" sz="1700" dirty="0" err="1"/>
              <a:t>fungsi</a:t>
            </a:r>
            <a:r>
              <a:rPr lang="en-US" sz="1700" dirty="0"/>
              <a:t> </a:t>
            </a:r>
            <a:r>
              <a:rPr lang="en-US" sz="1700" dirty="0" err="1"/>
              <a:t>pokoknya</a:t>
            </a:r>
            <a:r>
              <a:rPr lang="en-US" sz="1700" dirty="0"/>
              <a:t>, </a:t>
            </a:r>
            <a:r>
              <a:rPr lang="en-US" sz="1700" dirty="0" err="1"/>
              <a:t>hutan</a:t>
            </a:r>
            <a:r>
              <a:rPr lang="en-US" sz="1700" dirty="0"/>
              <a:t> di Indonesia </a:t>
            </a:r>
            <a:r>
              <a:rPr lang="en-US" sz="1700" dirty="0" err="1"/>
              <a:t>dapat</a:t>
            </a:r>
            <a:r>
              <a:rPr lang="en-US" sz="1700" dirty="0"/>
              <a:t> </a:t>
            </a:r>
            <a:r>
              <a:rPr lang="en-US" sz="1700" dirty="0" err="1"/>
              <a:t>dikelompokkan</a:t>
            </a:r>
            <a:r>
              <a:rPr lang="en-US" sz="1700" dirty="0"/>
              <a:t> </a:t>
            </a:r>
            <a:r>
              <a:rPr lang="en-US" sz="1700" dirty="0" err="1"/>
              <a:t>atas</a:t>
            </a:r>
            <a:r>
              <a:rPr lang="en-US" sz="1700" dirty="0"/>
              <a:t> </a:t>
            </a: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konservasi</a:t>
            </a:r>
            <a:r>
              <a:rPr lang="en-US" sz="1700" dirty="0"/>
              <a:t> </a:t>
            </a:r>
            <a:r>
              <a:rPr lang="en-US" sz="1700" dirty="0" err="1"/>
              <a:t>dengan</a:t>
            </a:r>
            <a:r>
              <a:rPr lang="en-US" sz="1700" dirty="0"/>
              <a:t> </a:t>
            </a:r>
            <a:r>
              <a:rPr lang="en-US" sz="1700" dirty="0" err="1"/>
              <a:t>luas</a:t>
            </a:r>
            <a:r>
              <a:rPr lang="en-US" sz="1700" dirty="0"/>
              <a:t> </a:t>
            </a:r>
            <a:r>
              <a:rPr lang="en-US" sz="1700" dirty="0" err="1"/>
              <a:t>sekitar</a:t>
            </a:r>
            <a:r>
              <a:rPr lang="en-US" sz="1700" dirty="0"/>
              <a:t> 22.088.573,40 </a:t>
            </a:r>
            <a:r>
              <a:rPr lang="en-US" sz="1700" dirty="0" err="1"/>
              <a:t>hektare</a:t>
            </a:r>
            <a:r>
              <a:rPr lang="en-US" sz="1700" dirty="0"/>
              <a:t>, </a:t>
            </a: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lindung</a:t>
            </a:r>
            <a:r>
              <a:rPr lang="en-US" sz="1700" dirty="0"/>
              <a:t> </a:t>
            </a:r>
            <a:r>
              <a:rPr lang="en-US" sz="1700" dirty="0" err="1"/>
              <a:t>dengan</a:t>
            </a:r>
            <a:r>
              <a:rPr lang="en-US" sz="1700" dirty="0"/>
              <a:t> </a:t>
            </a:r>
            <a:r>
              <a:rPr lang="en-US" sz="1700" dirty="0" err="1"/>
              <a:t>luas</a:t>
            </a:r>
            <a:r>
              <a:rPr lang="en-US" sz="1700" dirty="0"/>
              <a:t> </a:t>
            </a:r>
            <a:r>
              <a:rPr lang="en-US" sz="1700" dirty="0" err="1"/>
              <a:t>sekitar</a:t>
            </a:r>
            <a:r>
              <a:rPr lang="en-US" sz="1700" dirty="0"/>
              <a:t> 29.578.158,29 </a:t>
            </a:r>
            <a:r>
              <a:rPr lang="en-US" sz="1700" dirty="0" err="1"/>
              <a:t>hektare</a:t>
            </a:r>
            <a:r>
              <a:rPr lang="en-US" sz="1700" dirty="0"/>
              <a:t>, dan </a:t>
            </a: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produksi</a:t>
            </a:r>
            <a:r>
              <a:rPr lang="en-US" sz="1700" dirty="0"/>
              <a:t> </a:t>
            </a:r>
            <a:r>
              <a:rPr lang="en-US" sz="1700" dirty="0" err="1"/>
              <a:t>dengan</a:t>
            </a:r>
            <a:r>
              <a:rPr lang="en-US" sz="1700" dirty="0"/>
              <a:t> </a:t>
            </a:r>
            <a:r>
              <a:rPr lang="en-US" sz="1700" dirty="0" err="1"/>
              <a:t>luas</a:t>
            </a:r>
            <a:r>
              <a:rPr lang="en-US" sz="1700" dirty="0"/>
              <a:t> </a:t>
            </a:r>
            <a:r>
              <a:rPr lang="en-US" sz="1700" dirty="0" err="1"/>
              <a:t>sekitar</a:t>
            </a:r>
            <a:r>
              <a:rPr lang="en-US" sz="1700" dirty="0"/>
              <a:t> 68.828.970,27 </a:t>
            </a:r>
            <a:r>
              <a:rPr lang="en-US" sz="1700" dirty="0" err="1"/>
              <a:t>hektare</a:t>
            </a:r>
            <a:r>
              <a:rPr lang="en-US" sz="1700" dirty="0"/>
              <a:t>. </a:t>
            </a:r>
            <a:r>
              <a:rPr lang="en-US" sz="1700" dirty="0" err="1"/>
              <a:t>Selain</a:t>
            </a:r>
            <a:r>
              <a:rPr lang="en-US" sz="1700" dirty="0"/>
              <a:t> </a:t>
            </a:r>
            <a:r>
              <a:rPr lang="en-US" sz="1700" dirty="0" err="1"/>
              <a:t>ketiga</a:t>
            </a:r>
            <a:r>
              <a:rPr lang="en-US" sz="1700" dirty="0"/>
              <a:t> </a:t>
            </a:r>
            <a:r>
              <a:rPr lang="en-US" sz="1700" dirty="0" err="1"/>
              <a:t>jenis</a:t>
            </a:r>
            <a:r>
              <a:rPr lang="en-US" sz="1700" dirty="0"/>
              <a:t> </a:t>
            </a: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tersebut</a:t>
            </a:r>
            <a:r>
              <a:rPr lang="en-US" sz="1700" dirty="0"/>
              <a:t>, </a:t>
            </a:r>
            <a:r>
              <a:rPr lang="en-US" sz="1700" dirty="0" err="1"/>
              <a:t>sebagai</a:t>
            </a:r>
            <a:r>
              <a:rPr lang="en-US" sz="1700" dirty="0"/>
              <a:t> negara </a:t>
            </a:r>
            <a:r>
              <a:rPr lang="en-US" sz="1700" dirty="0" err="1"/>
              <a:t>kepulauan</a:t>
            </a:r>
            <a:r>
              <a:rPr lang="en-US" sz="1700" dirty="0"/>
              <a:t> yang </a:t>
            </a:r>
            <a:r>
              <a:rPr lang="en-US" sz="1700" dirty="0" err="1"/>
              <a:t>beriklim</a:t>
            </a:r>
            <a:r>
              <a:rPr lang="en-US" sz="1700" dirty="0"/>
              <a:t> </a:t>
            </a:r>
            <a:r>
              <a:rPr lang="en-US" sz="1700" dirty="0" err="1"/>
              <a:t>tropis</a:t>
            </a:r>
            <a:r>
              <a:rPr lang="en-US" sz="1700" dirty="0"/>
              <a:t> Indonesia juga </a:t>
            </a:r>
            <a:r>
              <a:rPr lang="en-US" sz="1700" dirty="0" err="1"/>
              <a:t>memiliki</a:t>
            </a:r>
            <a:r>
              <a:rPr lang="en-US" sz="1700" dirty="0"/>
              <a:t> </a:t>
            </a:r>
            <a:r>
              <a:rPr lang="en-US" sz="1700" dirty="0" err="1"/>
              <a:t>beberapa</a:t>
            </a:r>
            <a:r>
              <a:rPr lang="en-US" sz="1700" dirty="0"/>
              <a:t> </a:t>
            </a:r>
            <a:r>
              <a:rPr lang="en-US" sz="1700" dirty="0" err="1"/>
              <a:t>jenis</a:t>
            </a:r>
            <a:r>
              <a:rPr lang="en-US" sz="1700" dirty="0"/>
              <a:t> </a:t>
            </a: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lainnya</a:t>
            </a:r>
            <a:r>
              <a:rPr lang="en-US" sz="1700" dirty="0"/>
              <a:t> </a:t>
            </a:r>
            <a:r>
              <a:rPr lang="en-US" sz="1700" dirty="0" err="1"/>
              <a:t>sebagai</a:t>
            </a:r>
            <a:r>
              <a:rPr lang="en-US" sz="1700" dirty="0"/>
              <a:t> </a:t>
            </a:r>
            <a:r>
              <a:rPr lang="en-US" sz="1700" dirty="0" err="1"/>
              <a:t>berikut</a:t>
            </a:r>
            <a:r>
              <a:rPr lang="en-US" sz="17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hujan</a:t>
            </a:r>
            <a:r>
              <a:rPr lang="en-US" sz="1700" dirty="0"/>
              <a:t> </a:t>
            </a:r>
            <a:r>
              <a:rPr lang="en-US" sz="1700" dirty="0" err="1"/>
              <a:t>tropis</a:t>
            </a:r>
            <a:r>
              <a:rPr lang="en-US" sz="1700" dirty="0"/>
              <a:t>, </a:t>
            </a:r>
            <a:r>
              <a:rPr lang="en-US" sz="1700" dirty="0" err="1"/>
              <a:t>berada</a:t>
            </a:r>
            <a:r>
              <a:rPr lang="en-US" sz="1700" dirty="0"/>
              <a:t> di </a:t>
            </a:r>
            <a:r>
              <a:rPr lang="en-US" sz="1700" dirty="0" err="1"/>
              <a:t>kawasan</a:t>
            </a:r>
            <a:r>
              <a:rPr lang="en-US" sz="1700" dirty="0"/>
              <a:t> </a:t>
            </a:r>
            <a:r>
              <a:rPr lang="en-US" sz="1700" dirty="0" err="1"/>
              <a:t>beriklim</a:t>
            </a:r>
            <a:r>
              <a:rPr lang="en-US" sz="1700" dirty="0"/>
              <a:t> </a:t>
            </a:r>
            <a:r>
              <a:rPr lang="en-US" sz="1700" dirty="0" err="1"/>
              <a:t>basah</a:t>
            </a:r>
            <a:r>
              <a:rPr lang="en-US" sz="1700" dirty="0"/>
              <a:t>. </a:t>
            </a:r>
            <a:r>
              <a:rPr lang="en-US" sz="1700" dirty="0" err="1"/>
              <a:t>Contoh</a:t>
            </a:r>
            <a:r>
              <a:rPr lang="en-US" sz="1700" dirty="0"/>
              <a:t> </a:t>
            </a:r>
            <a:r>
              <a:rPr lang="en-US" sz="1700" dirty="0" err="1"/>
              <a:t>tumbuhannya</a:t>
            </a:r>
            <a:r>
              <a:rPr lang="en-US" sz="1700" dirty="0"/>
              <a:t> </a:t>
            </a:r>
            <a:r>
              <a:rPr lang="en-US" sz="1700" dirty="0" err="1"/>
              <a:t>adalah</a:t>
            </a:r>
            <a:r>
              <a:rPr lang="en-US" sz="1700" dirty="0"/>
              <a:t> rotan, </a:t>
            </a:r>
            <a:r>
              <a:rPr lang="en-US" sz="1700" dirty="0" err="1"/>
              <a:t>anggrek</a:t>
            </a:r>
            <a:r>
              <a:rPr lang="en-US" sz="1700" dirty="0"/>
              <a:t>, dan </a:t>
            </a:r>
            <a:r>
              <a:rPr lang="en-US" sz="1700" dirty="0" err="1"/>
              <a:t>beberapa</a:t>
            </a:r>
            <a:r>
              <a:rPr lang="en-US" sz="1700" dirty="0"/>
              <a:t> </a:t>
            </a:r>
            <a:r>
              <a:rPr lang="en-US" sz="1700" dirty="0" err="1"/>
              <a:t>jenis</a:t>
            </a:r>
            <a:r>
              <a:rPr lang="en-US" sz="1700" dirty="0"/>
              <a:t> </a:t>
            </a:r>
            <a:r>
              <a:rPr lang="en-US" sz="1700" dirty="0" err="1"/>
              <a:t>tumbuhan</a:t>
            </a:r>
            <a:r>
              <a:rPr lang="en-US" sz="1700" dirty="0"/>
              <a:t> liana.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bakau</a:t>
            </a:r>
            <a:r>
              <a:rPr lang="en-US" sz="1700" dirty="0"/>
              <a:t>, </a:t>
            </a:r>
            <a:r>
              <a:rPr lang="en-US" sz="1700" dirty="0" err="1"/>
              <a:t>ditemukan</a:t>
            </a:r>
            <a:r>
              <a:rPr lang="en-US" sz="1700" dirty="0"/>
              <a:t> di </a:t>
            </a:r>
            <a:r>
              <a:rPr lang="en-US" sz="1700" dirty="0" err="1"/>
              <a:t>sepanjang</a:t>
            </a:r>
            <a:r>
              <a:rPr lang="en-US" sz="1700" dirty="0"/>
              <a:t> </a:t>
            </a:r>
            <a:r>
              <a:rPr lang="en-US" sz="1700" dirty="0" err="1"/>
              <a:t>pantai</a:t>
            </a:r>
            <a:r>
              <a:rPr lang="en-US" sz="1700" dirty="0"/>
              <a:t> </a:t>
            </a:r>
            <a:r>
              <a:rPr lang="en-US" sz="1700" dirty="0" err="1"/>
              <a:t>landai</a:t>
            </a:r>
            <a:r>
              <a:rPr lang="en-US" sz="1700" dirty="0"/>
              <a:t> yang </a:t>
            </a:r>
            <a:r>
              <a:rPr lang="en-US" sz="1700" dirty="0" err="1"/>
              <a:t>dipengaruhi</a:t>
            </a:r>
            <a:r>
              <a:rPr lang="en-US" sz="1700" dirty="0"/>
              <a:t> pasang </a:t>
            </a:r>
            <a:r>
              <a:rPr lang="en-US" sz="1700" dirty="0" err="1"/>
              <a:t>surut</a:t>
            </a:r>
            <a:r>
              <a:rPr lang="en-US" sz="1700" dirty="0"/>
              <a:t> air </a:t>
            </a:r>
            <a:r>
              <a:rPr lang="en-US" sz="1700" dirty="0" err="1"/>
              <a:t>laut</a:t>
            </a:r>
            <a:r>
              <a:rPr lang="en-US" sz="1700" dirty="0"/>
              <a:t>. </a:t>
            </a:r>
            <a:r>
              <a:rPr lang="en-US" sz="1700" dirty="0" err="1"/>
              <a:t>Jenis</a:t>
            </a:r>
            <a:r>
              <a:rPr lang="en-US" sz="1700" dirty="0"/>
              <a:t> </a:t>
            </a:r>
            <a:r>
              <a:rPr lang="en-US" sz="1700" dirty="0" err="1"/>
              <a:t>pohonnya</a:t>
            </a:r>
            <a:r>
              <a:rPr lang="en-US" sz="1700" dirty="0"/>
              <a:t>, </a:t>
            </a:r>
            <a:r>
              <a:rPr lang="en-US" sz="1700" dirty="0" err="1"/>
              <a:t>antara</a:t>
            </a:r>
            <a:r>
              <a:rPr lang="en-US" sz="1700" dirty="0"/>
              <a:t> lain </a:t>
            </a:r>
            <a:r>
              <a:rPr lang="en-US" sz="1700" dirty="0" err="1"/>
              <a:t>bakau</a:t>
            </a:r>
            <a:r>
              <a:rPr lang="en-US" sz="1700" dirty="0"/>
              <a:t>, </a:t>
            </a:r>
            <a:r>
              <a:rPr lang="en-US" sz="1700" dirty="0" err="1"/>
              <a:t>tancang</a:t>
            </a:r>
            <a:r>
              <a:rPr lang="en-US" sz="1700" dirty="0"/>
              <a:t>, </a:t>
            </a:r>
            <a:r>
              <a:rPr lang="en-US" sz="1700" dirty="0" err="1"/>
              <a:t>nyirih</a:t>
            </a:r>
            <a:r>
              <a:rPr lang="en-US" sz="1700" dirty="0"/>
              <a:t>, </a:t>
            </a:r>
            <a:r>
              <a:rPr lang="en-US" sz="1700" dirty="0" err="1"/>
              <a:t>api-api</a:t>
            </a:r>
            <a:r>
              <a:rPr lang="en-US" sz="1700" dirty="0"/>
              <a:t>, dan </a:t>
            </a:r>
            <a:r>
              <a:rPr lang="en-US" sz="1700" dirty="0" err="1"/>
              <a:t>perepat</a:t>
            </a:r>
            <a:r>
              <a:rPr lang="en-US" sz="17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pantai</a:t>
            </a:r>
            <a:r>
              <a:rPr lang="en-US" sz="1700" dirty="0"/>
              <a:t>, </a:t>
            </a:r>
            <a:r>
              <a:rPr lang="en-US" sz="1700" dirty="0" err="1"/>
              <a:t>ditemukan</a:t>
            </a:r>
            <a:r>
              <a:rPr lang="en-US" sz="1700" dirty="0"/>
              <a:t> </a:t>
            </a:r>
            <a:r>
              <a:rPr lang="en-US" sz="1700" dirty="0" err="1"/>
              <a:t>disepanjang</a:t>
            </a:r>
            <a:r>
              <a:rPr lang="en-US" sz="1700" dirty="0"/>
              <a:t> </a:t>
            </a:r>
            <a:r>
              <a:rPr lang="en-US" sz="1700" dirty="0" err="1"/>
              <a:t>pantai</a:t>
            </a:r>
            <a:r>
              <a:rPr lang="en-US" sz="1700" dirty="0"/>
              <a:t> yang </a:t>
            </a:r>
            <a:r>
              <a:rPr lang="en-US" sz="1700" dirty="0" err="1"/>
              <a:t>curam</a:t>
            </a:r>
            <a:r>
              <a:rPr lang="en-US" sz="1700" dirty="0"/>
              <a:t> dan </a:t>
            </a:r>
            <a:r>
              <a:rPr lang="en-US" sz="1700" dirty="0" err="1"/>
              <a:t>sempit</a:t>
            </a:r>
            <a:r>
              <a:rPr lang="en-US" sz="1700" dirty="0"/>
              <a:t> </a:t>
            </a:r>
            <a:r>
              <a:rPr lang="en-US" sz="1700" dirty="0" err="1"/>
              <a:t>dengan</a:t>
            </a:r>
            <a:r>
              <a:rPr lang="en-US" sz="1700" dirty="0"/>
              <a:t> </a:t>
            </a:r>
            <a:r>
              <a:rPr lang="en-US" sz="1700" dirty="0" err="1"/>
              <a:t>laut</a:t>
            </a:r>
            <a:r>
              <a:rPr lang="en-US" sz="1700" dirty="0"/>
              <a:t> </a:t>
            </a:r>
            <a:r>
              <a:rPr lang="en-US" sz="1700" dirty="0" err="1"/>
              <a:t>berombak</a:t>
            </a:r>
            <a:r>
              <a:rPr lang="en-US" sz="1700" dirty="0"/>
              <a:t> </a:t>
            </a:r>
            <a:r>
              <a:rPr lang="en-US" sz="1700" dirty="0" err="1"/>
              <a:t>besar</a:t>
            </a:r>
            <a:r>
              <a:rPr lang="en-US" sz="1700" dirty="0"/>
              <a:t>. Banyak </a:t>
            </a:r>
            <a:r>
              <a:rPr lang="en-US" sz="1700" dirty="0" err="1"/>
              <a:t>ditemukan</a:t>
            </a:r>
            <a:r>
              <a:rPr lang="en-US" sz="1700" dirty="0"/>
              <a:t> </a:t>
            </a:r>
            <a:r>
              <a:rPr lang="en-US" sz="1700" dirty="0" err="1"/>
              <a:t>pohon</a:t>
            </a:r>
            <a:r>
              <a:rPr lang="en-US" sz="1700" dirty="0"/>
              <a:t> </a:t>
            </a:r>
            <a:r>
              <a:rPr lang="en-US" sz="1700" dirty="0" err="1"/>
              <a:t>epifit</a:t>
            </a:r>
            <a:r>
              <a:rPr lang="en-US" sz="1700" dirty="0"/>
              <a:t>, </a:t>
            </a:r>
            <a:r>
              <a:rPr lang="en-US" sz="1700" dirty="0" err="1"/>
              <a:t>anggrek</a:t>
            </a:r>
            <a:r>
              <a:rPr lang="en-US" sz="1700" dirty="0"/>
              <a:t>, dan </a:t>
            </a:r>
            <a:r>
              <a:rPr lang="en-US" sz="1700" dirty="0" err="1"/>
              <a:t>paku-pakuan</a:t>
            </a:r>
            <a:r>
              <a:rPr lang="en-US" sz="17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rawa</a:t>
            </a:r>
            <a:r>
              <a:rPr lang="en-US" sz="1700" dirty="0"/>
              <a:t>, </a:t>
            </a:r>
            <a:r>
              <a:rPr lang="en-US" sz="1700" dirty="0" err="1"/>
              <a:t>ditemukan</a:t>
            </a:r>
            <a:r>
              <a:rPr lang="en-US" sz="1700" dirty="0"/>
              <a:t> pada </a:t>
            </a:r>
            <a:r>
              <a:rPr lang="en-US" sz="1700" dirty="0" err="1"/>
              <a:t>kawasan</a:t>
            </a:r>
            <a:r>
              <a:rPr lang="en-US" sz="1700" dirty="0"/>
              <a:t> </a:t>
            </a:r>
            <a:r>
              <a:rPr lang="en-US" sz="1700" dirty="0" err="1"/>
              <a:t>datar</a:t>
            </a:r>
            <a:r>
              <a:rPr lang="en-US" sz="1700" dirty="0"/>
              <a:t> yang </a:t>
            </a:r>
            <a:r>
              <a:rPr lang="en-US" sz="1700" dirty="0" err="1"/>
              <a:t>digenangi</a:t>
            </a:r>
            <a:r>
              <a:rPr lang="en-US" sz="1700" dirty="0"/>
              <a:t> air </a:t>
            </a:r>
            <a:r>
              <a:rPr lang="en-US" sz="1700" dirty="0" err="1"/>
              <a:t>tawar</a:t>
            </a:r>
            <a:r>
              <a:rPr lang="en-US" sz="1700" dirty="0"/>
              <a:t> dan kaya </a:t>
            </a:r>
            <a:r>
              <a:rPr lang="en-US" sz="1700" dirty="0" err="1"/>
              <a:t>akan</a:t>
            </a:r>
            <a:r>
              <a:rPr lang="en-US" sz="1700" dirty="0"/>
              <a:t> </a:t>
            </a:r>
            <a:r>
              <a:rPr lang="en-US" sz="1700" dirty="0" err="1"/>
              <a:t>unsur</a:t>
            </a:r>
            <a:r>
              <a:rPr lang="en-US" sz="1700" dirty="0"/>
              <a:t> hara. </a:t>
            </a:r>
            <a:r>
              <a:rPr lang="en-US" sz="1700" dirty="0" err="1"/>
              <a:t>Jenis-jenis</a:t>
            </a:r>
            <a:r>
              <a:rPr lang="en-US" sz="1700" dirty="0"/>
              <a:t> </a:t>
            </a:r>
            <a:r>
              <a:rPr lang="en-US" sz="1700" dirty="0" err="1"/>
              <a:t>pohonnya</a:t>
            </a:r>
            <a:r>
              <a:rPr lang="en-US" sz="1700" dirty="0"/>
              <a:t>, </a:t>
            </a:r>
            <a:r>
              <a:rPr lang="en-US" sz="1700" dirty="0" err="1"/>
              <a:t>antara</a:t>
            </a:r>
            <a:r>
              <a:rPr lang="en-US" sz="1700" dirty="0"/>
              <a:t> lain </a:t>
            </a:r>
            <a:r>
              <a:rPr lang="en-US" sz="1700" dirty="0" err="1"/>
              <a:t>ramin</a:t>
            </a:r>
            <a:r>
              <a:rPr lang="en-US" sz="1700" dirty="0"/>
              <a:t>, </a:t>
            </a:r>
            <a:r>
              <a:rPr lang="en-US" sz="1700" dirty="0" err="1"/>
              <a:t>geronggang</a:t>
            </a:r>
            <a:r>
              <a:rPr lang="en-US" sz="1700" dirty="0"/>
              <a:t>, </a:t>
            </a:r>
            <a:r>
              <a:rPr lang="en-US" sz="1700" dirty="0" err="1"/>
              <a:t>pulai</a:t>
            </a:r>
            <a:r>
              <a:rPr lang="en-US" sz="1700" dirty="0"/>
              <a:t>, dan meranti </a:t>
            </a:r>
            <a:r>
              <a:rPr lang="en-US" sz="1700" dirty="0" err="1"/>
              <a:t>jawa</a:t>
            </a:r>
            <a:r>
              <a:rPr lang="en-US" sz="17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musim</a:t>
            </a:r>
            <a:r>
              <a:rPr lang="en-US" sz="1700" dirty="0"/>
              <a:t>, </a:t>
            </a:r>
            <a:r>
              <a:rPr lang="en-US" sz="1700" dirty="0" err="1"/>
              <a:t>dikelompokkan</a:t>
            </a:r>
            <a:r>
              <a:rPr lang="en-US" sz="1700" dirty="0"/>
              <a:t> </a:t>
            </a:r>
            <a:r>
              <a:rPr lang="en-US" sz="1700" dirty="0" err="1"/>
              <a:t>atas</a:t>
            </a:r>
            <a:r>
              <a:rPr lang="en-US" sz="1700" dirty="0"/>
              <a:t> </a:t>
            </a: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musim</a:t>
            </a:r>
            <a:r>
              <a:rPr lang="en-US" sz="1700" dirty="0"/>
              <a:t> </a:t>
            </a:r>
            <a:r>
              <a:rPr lang="en-US" sz="1700" dirty="0" err="1"/>
              <a:t>kawasan</a:t>
            </a:r>
            <a:r>
              <a:rPr lang="en-US" sz="1700" dirty="0"/>
              <a:t> </a:t>
            </a:r>
            <a:r>
              <a:rPr lang="en-US" sz="1700" dirty="0" err="1"/>
              <a:t>rendah</a:t>
            </a:r>
            <a:r>
              <a:rPr lang="en-US" sz="1700" dirty="0"/>
              <a:t> dan </a:t>
            </a: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musim</a:t>
            </a:r>
            <a:r>
              <a:rPr lang="en-US" sz="1700" dirty="0"/>
              <a:t> </a:t>
            </a:r>
            <a:r>
              <a:rPr lang="en-US" sz="1700" dirty="0" err="1"/>
              <a:t>kawasan</a:t>
            </a:r>
            <a:r>
              <a:rPr lang="en-US" sz="1700" dirty="0"/>
              <a:t> </a:t>
            </a:r>
            <a:r>
              <a:rPr lang="en-US" sz="1700" dirty="0" err="1"/>
              <a:t>tinggi</a:t>
            </a:r>
            <a:r>
              <a:rPr lang="en-US" sz="1700" dirty="0"/>
              <a:t>. </a:t>
            </a:r>
            <a:r>
              <a:rPr lang="en-US" sz="1700" dirty="0" err="1"/>
              <a:t>Hutam</a:t>
            </a:r>
            <a:r>
              <a:rPr lang="en-US" sz="1700" dirty="0"/>
              <a:t> </a:t>
            </a:r>
            <a:r>
              <a:rPr lang="en-US" sz="1700" dirty="0" err="1"/>
              <a:t>musim</a:t>
            </a:r>
            <a:r>
              <a:rPr lang="en-US" sz="1700" dirty="0"/>
              <a:t> </a:t>
            </a:r>
            <a:r>
              <a:rPr lang="en-US" sz="1700" dirty="0" err="1"/>
              <a:t>kawasan</a:t>
            </a:r>
            <a:r>
              <a:rPr lang="en-US" sz="1700" dirty="0"/>
              <a:t> </a:t>
            </a:r>
            <a:r>
              <a:rPr lang="en-US" sz="1700" dirty="0" err="1"/>
              <a:t>rendah</a:t>
            </a:r>
            <a:r>
              <a:rPr lang="en-US" sz="1700" dirty="0"/>
              <a:t> </a:t>
            </a:r>
            <a:r>
              <a:rPr lang="en-US" sz="1700" dirty="0" err="1"/>
              <a:t>ditemukan</a:t>
            </a:r>
            <a:r>
              <a:rPr lang="en-US" sz="1700" dirty="0"/>
              <a:t> </a:t>
            </a:r>
            <a:r>
              <a:rPr lang="en-US" sz="1700" dirty="0" err="1"/>
              <a:t>dari</a:t>
            </a:r>
            <a:r>
              <a:rPr lang="en-US" sz="1700" dirty="0"/>
              <a:t> </a:t>
            </a:r>
            <a:r>
              <a:rPr lang="en-US" sz="1700" dirty="0" err="1"/>
              <a:t>pantai</a:t>
            </a:r>
            <a:r>
              <a:rPr lang="en-US" sz="1700" dirty="0"/>
              <a:t> </a:t>
            </a:r>
            <a:r>
              <a:rPr lang="en-US" sz="1700" dirty="0" err="1"/>
              <a:t>hingga</a:t>
            </a:r>
            <a:r>
              <a:rPr lang="en-US" sz="1700" dirty="0"/>
              <a:t> </a:t>
            </a:r>
            <a:r>
              <a:rPr lang="en-US" sz="1700" dirty="0" err="1"/>
              <a:t>ke</a:t>
            </a:r>
            <a:r>
              <a:rPr lang="en-US" sz="1700" dirty="0"/>
              <a:t> </a:t>
            </a:r>
            <a:r>
              <a:rPr lang="en-US" sz="1700" dirty="0" err="1"/>
              <a:t>ketinggian</a:t>
            </a:r>
            <a:r>
              <a:rPr lang="en-US" sz="1700" dirty="0"/>
              <a:t> 1.000 meter di </a:t>
            </a:r>
            <a:r>
              <a:rPr lang="en-US" sz="1700" dirty="0" err="1"/>
              <a:t>atas</a:t>
            </a:r>
            <a:r>
              <a:rPr lang="en-US" sz="1700" dirty="0"/>
              <a:t> </a:t>
            </a:r>
            <a:r>
              <a:rPr lang="en-US" sz="1700" dirty="0" err="1"/>
              <a:t>permukaan</a:t>
            </a:r>
            <a:r>
              <a:rPr lang="en-US" sz="1700" dirty="0"/>
              <a:t> </a:t>
            </a:r>
            <a:r>
              <a:rPr lang="en-US" sz="1700" dirty="0" err="1"/>
              <a:t>laut</a:t>
            </a:r>
            <a:r>
              <a:rPr lang="en-US" sz="1700" dirty="0"/>
              <a:t>. </a:t>
            </a:r>
            <a:r>
              <a:rPr lang="en-US" sz="1700" dirty="0" err="1"/>
              <a:t>Hutan</a:t>
            </a:r>
            <a:r>
              <a:rPr lang="en-US" sz="1700" dirty="0"/>
              <a:t> </a:t>
            </a:r>
            <a:r>
              <a:rPr lang="en-US" sz="1700" dirty="0" err="1"/>
              <a:t>musim</a:t>
            </a:r>
            <a:r>
              <a:rPr lang="en-US" sz="1700" dirty="0"/>
              <a:t> </a:t>
            </a:r>
            <a:r>
              <a:rPr lang="en-US" sz="1700" dirty="0" err="1"/>
              <a:t>kawasan</a:t>
            </a:r>
            <a:r>
              <a:rPr lang="en-US" sz="1700" dirty="0"/>
              <a:t> </a:t>
            </a:r>
            <a:r>
              <a:rPr lang="en-US" sz="1700" dirty="0" err="1"/>
              <a:t>tinggi</a:t>
            </a:r>
            <a:r>
              <a:rPr lang="en-US" sz="1700" dirty="0"/>
              <a:t> </a:t>
            </a:r>
            <a:r>
              <a:rPr lang="en-US" sz="1700" dirty="0" err="1"/>
              <a:t>ditemukan</a:t>
            </a:r>
            <a:r>
              <a:rPr lang="en-US" sz="1700" dirty="0"/>
              <a:t> di </a:t>
            </a:r>
            <a:r>
              <a:rPr lang="en-US" sz="1700" dirty="0" err="1"/>
              <a:t>lereng</a:t>
            </a:r>
            <a:r>
              <a:rPr lang="en-US" sz="1700" dirty="0"/>
              <a:t> </a:t>
            </a:r>
            <a:r>
              <a:rPr lang="en-US" sz="1700" dirty="0" err="1"/>
              <a:t>gunung</a:t>
            </a:r>
            <a:r>
              <a:rPr lang="en-US" sz="1700" dirty="0"/>
              <a:t> dan </a:t>
            </a:r>
            <a:r>
              <a:rPr lang="en-US" sz="1700" dirty="0" err="1"/>
              <a:t>dataran</a:t>
            </a:r>
            <a:r>
              <a:rPr lang="en-US" sz="1700" dirty="0"/>
              <a:t> </a:t>
            </a:r>
            <a:r>
              <a:rPr lang="en-US" sz="1700" dirty="0" err="1"/>
              <a:t>tinggi</a:t>
            </a:r>
            <a:r>
              <a:rPr lang="en-US" sz="17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158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7942">
            <a:alpha val="29627"/>
          </a:srgb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95A1FB25-E636-C06C-4BA7-4FB21E007A03}"/>
              </a:ext>
            </a:extLst>
          </p:cNvPr>
          <p:cNvSpPr/>
          <p:nvPr/>
        </p:nvSpPr>
        <p:spPr>
          <a:xfrm>
            <a:off x="8469938" y="2376454"/>
            <a:ext cx="2280246" cy="14975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dirty="0" err="1"/>
              <a:t>Bahan</a:t>
            </a:r>
            <a:r>
              <a:rPr lang="en-US" sz="1400" dirty="0"/>
              <a:t> </a:t>
            </a:r>
            <a:r>
              <a:rPr lang="en-US" sz="1400" dirty="0" err="1"/>
              <a:t>galian</a:t>
            </a:r>
            <a:r>
              <a:rPr lang="en-US" sz="1400" dirty="0"/>
              <a:t> vital yang </a:t>
            </a:r>
            <a:r>
              <a:rPr lang="en-US" sz="1400" dirty="0" err="1"/>
              <a:t>dapat</a:t>
            </a:r>
            <a:r>
              <a:rPr lang="en-US" sz="1400" dirty="0"/>
              <a:t> </a:t>
            </a:r>
            <a:r>
              <a:rPr lang="en-US" sz="1400" dirty="0" err="1"/>
              <a:t>menjamin</a:t>
            </a:r>
            <a:r>
              <a:rPr lang="en-US" sz="1400" dirty="0"/>
              <a:t> </a:t>
            </a:r>
            <a:r>
              <a:rPr lang="en-US" sz="1400" dirty="0" err="1"/>
              <a:t>hajat</a:t>
            </a:r>
            <a:r>
              <a:rPr lang="en-US" sz="1400" dirty="0"/>
              <a:t> </a:t>
            </a:r>
            <a:r>
              <a:rPr lang="en-US" sz="1400" dirty="0" err="1"/>
              <a:t>hidup</a:t>
            </a:r>
            <a:r>
              <a:rPr lang="en-US" sz="1400" dirty="0"/>
              <a:t> orang </a:t>
            </a:r>
            <a:r>
              <a:rPr lang="en-US" sz="1400" dirty="0" err="1"/>
              <a:t>banyak</a:t>
            </a:r>
            <a:r>
              <a:rPr lang="en-US" sz="1400" dirty="0"/>
              <a:t>. </a:t>
            </a:r>
            <a:r>
              <a:rPr lang="en-US" sz="1400" dirty="0" err="1"/>
              <a:t>Contohnya</a:t>
            </a:r>
            <a:r>
              <a:rPr lang="en-US" sz="1400" dirty="0"/>
              <a:t>, </a:t>
            </a:r>
            <a:r>
              <a:rPr lang="en-US" sz="1400" dirty="0" err="1"/>
              <a:t>besi</a:t>
            </a:r>
            <a:r>
              <a:rPr lang="en-US" sz="1400" dirty="0"/>
              <a:t>, </a:t>
            </a:r>
            <a:r>
              <a:rPr lang="en-US" sz="1400" dirty="0" err="1"/>
              <a:t>tembaga</a:t>
            </a:r>
            <a:r>
              <a:rPr lang="en-US" sz="1400" dirty="0"/>
              <a:t>, </a:t>
            </a:r>
            <a:r>
              <a:rPr lang="en-US" sz="1400" dirty="0" err="1"/>
              <a:t>emas</a:t>
            </a:r>
            <a:r>
              <a:rPr lang="en-US" sz="1400" dirty="0"/>
              <a:t>, dan </a:t>
            </a:r>
            <a:r>
              <a:rPr lang="en-US" sz="1400" dirty="0" err="1"/>
              <a:t>bauksit</a:t>
            </a:r>
            <a:r>
              <a:rPr lang="en-US" sz="1400" dirty="0"/>
              <a:t>.</a:t>
            </a:r>
            <a:endParaRPr sz="1400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995EBB3-6C97-C560-669D-B2EB83D9045F}"/>
              </a:ext>
            </a:extLst>
          </p:cNvPr>
          <p:cNvSpPr/>
          <p:nvPr/>
        </p:nvSpPr>
        <p:spPr>
          <a:xfrm>
            <a:off x="8229599" y="4589239"/>
            <a:ext cx="2280246" cy="14975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dirty="0" err="1"/>
              <a:t>Bahan</a:t>
            </a:r>
            <a:r>
              <a:rPr lang="en-US" sz="1400" dirty="0"/>
              <a:t> </a:t>
            </a:r>
            <a:r>
              <a:rPr lang="en-US" sz="1400" dirty="0" err="1"/>
              <a:t>galian</a:t>
            </a:r>
            <a:r>
              <a:rPr lang="en-US" sz="1400" dirty="0"/>
              <a:t> yang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termasuk</a:t>
            </a:r>
            <a:r>
              <a:rPr lang="en-US" sz="1400" dirty="0"/>
              <a:t> </a:t>
            </a:r>
            <a:r>
              <a:rPr lang="en-US" sz="1400" dirty="0" err="1"/>
              <a:t>golongan</a:t>
            </a:r>
            <a:r>
              <a:rPr lang="en-US" sz="1400" dirty="0"/>
              <a:t> A dan B. </a:t>
            </a:r>
            <a:r>
              <a:rPr lang="en-US" sz="1400" dirty="0" err="1"/>
              <a:t>Contohnya</a:t>
            </a:r>
            <a:r>
              <a:rPr lang="en-US" sz="1400" dirty="0"/>
              <a:t>, garam batu, </a:t>
            </a:r>
            <a:r>
              <a:rPr lang="en-US" sz="1400" dirty="0" err="1"/>
              <a:t>mika</a:t>
            </a:r>
            <a:r>
              <a:rPr lang="en-US" sz="1400" dirty="0"/>
              <a:t>, dan batu </a:t>
            </a:r>
            <a:r>
              <a:rPr lang="en-US" sz="1400" dirty="0" err="1"/>
              <a:t>permata</a:t>
            </a:r>
            <a:r>
              <a:rPr lang="en-US" sz="1400" dirty="0"/>
              <a:t>. </a:t>
            </a:r>
            <a:endParaRPr sz="1400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EFC1B18-A38C-0B4C-0CB6-F10D82353926}"/>
              </a:ext>
            </a:extLst>
          </p:cNvPr>
          <p:cNvSpPr/>
          <p:nvPr/>
        </p:nvSpPr>
        <p:spPr>
          <a:xfrm>
            <a:off x="741405" y="3398236"/>
            <a:ext cx="2490311" cy="16212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sz="1400" dirty="0"/>
          </a:p>
          <a:p>
            <a:pPr algn="just"/>
            <a:r>
              <a:rPr lang="en-US" sz="1400" dirty="0" err="1"/>
              <a:t>Bahan</a:t>
            </a:r>
            <a:r>
              <a:rPr lang="en-US" sz="1400" dirty="0"/>
              <a:t> </a:t>
            </a:r>
            <a:r>
              <a:rPr lang="en-US" sz="1400" dirty="0" err="1"/>
              <a:t>galian</a:t>
            </a:r>
            <a:r>
              <a:rPr lang="en-US" sz="1400" dirty="0"/>
              <a:t> </a:t>
            </a:r>
            <a:r>
              <a:rPr lang="en-US" sz="1400" dirty="0" err="1"/>
              <a:t>golongan</a:t>
            </a:r>
            <a:r>
              <a:rPr lang="en-US" sz="1400" dirty="0"/>
              <a:t> </a:t>
            </a:r>
            <a:r>
              <a:rPr lang="en-US" sz="1400" dirty="0" err="1"/>
              <a:t>strategis</a:t>
            </a:r>
            <a:r>
              <a:rPr lang="en-US" sz="1400" dirty="0"/>
              <a:t> </a:t>
            </a:r>
            <a:r>
              <a:rPr lang="en-US" sz="1400" dirty="0" err="1"/>
              <a:t>bagi</a:t>
            </a:r>
            <a:r>
              <a:rPr lang="en-US" sz="1400" dirty="0"/>
              <a:t> </a:t>
            </a:r>
            <a:r>
              <a:rPr lang="en-US" sz="1400" dirty="0" err="1"/>
              <a:t>pertahanan</a:t>
            </a:r>
            <a:r>
              <a:rPr lang="en-US" sz="1400" dirty="0"/>
              <a:t> dan </a:t>
            </a:r>
            <a:r>
              <a:rPr lang="en-US" sz="1400" dirty="0" err="1"/>
              <a:t>keamanan</a:t>
            </a:r>
            <a:r>
              <a:rPr lang="en-US" sz="1400" dirty="0"/>
              <a:t> negara </a:t>
            </a:r>
            <a:r>
              <a:rPr lang="en-US" sz="1400" dirty="0" err="1"/>
              <a:t>atau</a:t>
            </a:r>
            <a:r>
              <a:rPr lang="en-US" sz="1400" dirty="0"/>
              <a:t> </a:t>
            </a:r>
            <a:r>
              <a:rPr lang="en-US" sz="1400" dirty="0" err="1"/>
              <a:t>bagi</a:t>
            </a:r>
            <a:r>
              <a:rPr lang="en-US" sz="1400" dirty="0"/>
              <a:t> </a:t>
            </a:r>
            <a:r>
              <a:rPr lang="en-US" sz="1400" dirty="0" err="1"/>
              <a:t>perekonomian</a:t>
            </a:r>
            <a:r>
              <a:rPr lang="en-US" sz="1400" dirty="0"/>
              <a:t> negara. </a:t>
            </a:r>
            <a:r>
              <a:rPr lang="en-US" sz="1400" dirty="0" err="1"/>
              <a:t>Contohnya</a:t>
            </a:r>
            <a:r>
              <a:rPr lang="en-US" sz="1400" dirty="0"/>
              <a:t>, </a:t>
            </a:r>
            <a:r>
              <a:rPr lang="en-US" sz="1400" dirty="0" err="1"/>
              <a:t>minyak</a:t>
            </a:r>
            <a:r>
              <a:rPr lang="en-US" sz="1400" dirty="0"/>
              <a:t> </a:t>
            </a:r>
            <a:r>
              <a:rPr lang="en-US" sz="1400" dirty="0" err="1"/>
              <a:t>bumi</a:t>
            </a:r>
            <a:r>
              <a:rPr lang="en-US" sz="1400" dirty="0"/>
              <a:t>, gas </a:t>
            </a:r>
            <a:r>
              <a:rPr lang="en-US" sz="1400" dirty="0" err="1"/>
              <a:t>alam</a:t>
            </a:r>
            <a:r>
              <a:rPr lang="en-US" sz="1400" dirty="0"/>
              <a:t>, </a:t>
            </a:r>
            <a:r>
              <a:rPr lang="en-US" sz="1400" dirty="0" err="1"/>
              <a:t>aspal</a:t>
            </a:r>
            <a:r>
              <a:rPr lang="en-US" sz="1400" dirty="0"/>
              <a:t>, dan batu bara.</a:t>
            </a:r>
            <a:endParaRPr sz="1400" dirty="0"/>
          </a:p>
        </p:txBody>
      </p:sp>
      <p:sp>
        <p:nvSpPr>
          <p:cNvPr id="7" name="Bent Arrow 6">
            <a:extLst>
              <a:ext uri="{FF2B5EF4-FFF2-40B4-BE49-F238E27FC236}">
                <a16:creationId xmlns:a16="http://schemas.microsoft.com/office/drawing/2014/main" id="{CACDB8E0-9204-5819-5341-2604F58369EE}"/>
              </a:ext>
            </a:extLst>
          </p:cNvPr>
          <p:cNvSpPr/>
          <p:nvPr/>
        </p:nvSpPr>
        <p:spPr>
          <a:xfrm>
            <a:off x="7657369" y="2471329"/>
            <a:ext cx="856374" cy="351581"/>
          </a:xfrm>
          <a:prstGeom prst="ben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10" name="Bent Arrow 9">
            <a:extLst>
              <a:ext uri="{FF2B5EF4-FFF2-40B4-BE49-F238E27FC236}">
                <a16:creationId xmlns:a16="http://schemas.microsoft.com/office/drawing/2014/main" id="{053ECC40-EED3-FF3C-4BFB-2417D6598A41}"/>
              </a:ext>
            </a:extLst>
          </p:cNvPr>
          <p:cNvSpPr/>
          <p:nvPr/>
        </p:nvSpPr>
        <p:spPr>
          <a:xfrm rot="10800000" flipH="1">
            <a:off x="7481844" y="4456591"/>
            <a:ext cx="864973" cy="307726"/>
          </a:xfrm>
          <a:prstGeom prst="bentArrow">
            <a:avLst>
              <a:gd name="adj1" fmla="val 25000"/>
              <a:gd name="adj2" fmla="val 23652"/>
              <a:gd name="adj3" fmla="val 25000"/>
              <a:gd name="adj4" fmla="val 4375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8" name="Bent Arrow 7">
            <a:extLst>
              <a:ext uri="{FF2B5EF4-FFF2-40B4-BE49-F238E27FC236}">
                <a16:creationId xmlns:a16="http://schemas.microsoft.com/office/drawing/2014/main" id="{ED79F5EE-115D-C7C0-1C29-DE70C8E42D2C}"/>
              </a:ext>
            </a:extLst>
          </p:cNvPr>
          <p:cNvSpPr/>
          <p:nvPr/>
        </p:nvSpPr>
        <p:spPr>
          <a:xfrm flipH="1">
            <a:off x="2892329" y="3312822"/>
            <a:ext cx="1087396" cy="302959"/>
          </a:xfrm>
          <a:prstGeom prst="bentArrow">
            <a:avLst>
              <a:gd name="adj1" fmla="val 25000"/>
              <a:gd name="adj2" fmla="val 30393"/>
              <a:gd name="adj3" fmla="val 35787"/>
              <a:gd name="adj4" fmla="val 4375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4AA9E39-6869-EB44-A61D-1D98834588DD}"/>
              </a:ext>
            </a:extLst>
          </p:cNvPr>
          <p:cNvSpPr/>
          <p:nvPr/>
        </p:nvSpPr>
        <p:spPr>
          <a:xfrm>
            <a:off x="320933" y="227882"/>
            <a:ext cx="3484948" cy="43938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9452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Sumber</a:t>
            </a:r>
            <a:r>
              <a:rPr lang="en-US" dirty="0">
                <a:solidFill>
                  <a:srgbClr val="9452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rgbClr val="9452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Daya</a:t>
            </a:r>
            <a:r>
              <a:rPr lang="en-US" dirty="0">
                <a:solidFill>
                  <a:srgbClr val="9452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Alam Tambang</a:t>
            </a:r>
            <a:endParaRPr dirty="0">
              <a:solidFill>
                <a:srgbClr val="9452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E008E5D6-A918-E4BD-7EAD-370785B537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3225" y="2479225"/>
            <a:ext cx="5270518" cy="247598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E3A9515-9E97-250C-F166-07F9EA6F0AF9}"/>
              </a:ext>
            </a:extLst>
          </p:cNvPr>
          <p:cNvSpPr txBox="1"/>
          <p:nvPr/>
        </p:nvSpPr>
        <p:spPr>
          <a:xfrm>
            <a:off x="1297460" y="3060419"/>
            <a:ext cx="1594870" cy="646331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A</a:t>
            </a:r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9FBBC1-10A4-EF74-4201-DAEB9FA0E0B2}"/>
              </a:ext>
            </a:extLst>
          </p:cNvPr>
          <p:cNvSpPr txBox="1"/>
          <p:nvPr/>
        </p:nvSpPr>
        <p:spPr>
          <a:xfrm>
            <a:off x="8706545" y="1986218"/>
            <a:ext cx="1816443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B</a:t>
            </a:r>
            <a:endParaRPr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1AE669-4DE7-F41D-70D4-0CFCC9129064}"/>
              </a:ext>
            </a:extLst>
          </p:cNvPr>
          <p:cNvSpPr txBox="1"/>
          <p:nvPr/>
        </p:nvSpPr>
        <p:spPr>
          <a:xfrm>
            <a:off x="8427308" y="4249480"/>
            <a:ext cx="1816443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C</a:t>
            </a:r>
            <a:endParaRPr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31C78B-31AE-EF6C-FCEB-8D030727FB6E}"/>
              </a:ext>
            </a:extLst>
          </p:cNvPr>
          <p:cNvSpPr txBox="1"/>
          <p:nvPr/>
        </p:nvSpPr>
        <p:spPr>
          <a:xfrm>
            <a:off x="320933" y="824391"/>
            <a:ext cx="111461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Menurut</a:t>
            </a:r>
            <a:r>
              <a:rPr lang="en-US" dirty="0"/>
              <a:t> BPS Indonesia, </a:t>
            </a:r>
            <a:r>
              <a:rPr lang="en-US" dirty="0" err="1"/>
              <a:t>pertambangan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pengambilan</a:t>
            </a:r>
            <a:r>
              <a:rPr lang="en-US" dirty="0"/>
              <a:t> </a:t>
            </a:r>
            <a:r>
              <a:rPr lang="en-US" dirty="0" err="1"/>
              <a:t>endapan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</a:t>
            </a:r>
            <a:r>
              <a:rPr lang="en-US" dirty="0" err="1"/>
              <a:t>berharga</a:t>
            </a:r>
            <a:r>
              <a:rPr lang="en-US" dirty="0"/>
              <a:t> dan </a:t>
            </a:r>
            <a:r>
              <a:rPr lang="en-US" dirty="0" err="1"/>
              <a:t>bernilai</a:t>
            </a:r>
            <a:r>
              <a:rPr lang="en-US" dirty="0"/>
              <a:t> </a:t>
            </a:r>
            <a:r>
              <a:rPr lang="en-US" dirty="0" err="1"/>
              <a:t>ekonomis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kulit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mekanis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manual, pada </a:t>
            </a:r>
            <a:r>
              <a:rPr lang="en-US" dirty="0" err="1"/>
              <a:t>permukaan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,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permukaan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, dan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permukaan</a:t>
            </a:r>
            <a:r>
              <a:rPr lang="en-US" dirty="0"/>
              <a:t> air. </a:t>
            </a:r>
            <a:endParaRPr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3DC5E6-8072-A5CD-5135-25483105D646}"/>
              </a:ext>
            </a:extLst>
          </p:cNvPr>
          <p:cNvSpPr txBox="1"/>
          <p:nvPr/>
        </p:nvSpPr>
        <p:spPr>
          <a:xfrm>
            <a:off x="4330871" y="5007571"/>
            <a:ext cx="31262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err="1"/>
              <a:t>Pengelompokkan</a:t>
            </a:r>
            <a:r>
              <a:rPr lang="en-US" sz="1500" b="1" dirty="0"/>
              <a:t> </a:t>
            </a:r>
            <a:r>
              <a:rPr lang="en-US" sz="1500" b="1" dirty="0" err="1"/>
              <a:t>bahan</a:t>
            </a:r>
            <a:r>
              <a:rPr lang="en-US" sz="1500" b="1" dirty="0"/>
              <a:t> </a:t>
            </a:r>
            <a:r>
              <a:rPr lang="en-US" sz="1500" b="1" dirty="0" err="1"/>
              <a:t>galian</a:t>
            </a:r>
            <a:endParaRPr sz="1500" b="1" dirty="0"/>
          </a:p>
        </p:txBody>
      </p:sp>
    </p:spTree>
    <p:extLst>
      <p:ext uri="{BB962C8B-B14F-4D97-AF65-F5344CB8AC3E}">
        <p14:creationId xmlns:p14="http://schemas.microsoft.com/office/powerpoint/2010/main" val="29129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indoor, bedclothes, furniture&#10;&#10;Description automatically generated">
            <a:extLst>
              <a:ext uri="{FF2B5EF4-FFF2-40B4-BE49-F238E27FC236}">
                <a16:creationId xmlns:a16="http://schemas.microsoft.com/office/drawing/2014/main" id="{42FD2034-63AB-6635-D5F2-B3474FB072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" r="-65"/>
          <a:stretch/>
        </p:blipFill>
        <p:spPr>
          <a:xfrm>
            <a:off x="-1" y="3860552"/>
            <a:ext cx="12192001" cy="2968254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49C31FA-F2D8-B91A-4E32-9901177EF3A6}"/>
              </a:ext>
            </a:extLst>
          </p:cNvPr>
          <p:cNvSpPr txBox="1"/>
          <p:nvPr/>
        </p:nvSpPr>
        <p:spPr>
          <a:xfrm>
            <a:off x="465781" y="258878"/>
            <a:ext cx="11260438" cy="3416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Minyak</a:t>
            </a:r>
            <a:r>
              <a:rPr lang="en-US" b="1" dirty="0"/>
              <a:t> </a:t>
            </a:r>
            <a:r>
              <a:rPr lang="en-US" b="1" dirty="0" err="1"/>
              <a:t>bumi</a:t>
            </a:r>
            <a:r>
              <a:rPr lang="en-US" b="1" dirty="0"/>
              <a:t> </a:t>
            </a:r>
            <a:r>
              <a:rPr lang="en-US" dirty="0" err="1"/>
              <a:t>ditemukan</a:t>
            </a:r>
            <a:r>
              <a:rPr lang="en-US" dirty="0"/>
              <a:t> di Muara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Dumai</a:t>
            </a:r>
            <a:r>
              <a:rPr lang="en-US" dirty="0"/>
              <a:t>, </a:t>
            </a:r>
            <a:r>
              <a:rPr lang="en-US" dirty="0" err="1"/>
              <a:t>Cepu</a:t>
            </a:r>
            <a:r>
              <a:rPr lang="en-US" dirty="0"/>
              <a:t>, Tarakan, Balikpapan, dan </a:t>
            </a:r>
            <a:r>
              <a:rPr lang="en-US" dirty="0" err="1"/>
              <a:t>Sorong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lphaLcPeriod"/>
            </a:pPr>
            <a:r>
              <a:rPr lang="en-US" b="1" dirty="0"/>
              <a:t>Gas </a:t>
            </a:r>
            <a:r>
              <a:rPr lang="en-US" b="1" dirty="0" err="1"/>
              <a:t>bumi</a:t>
            </a:r>
            <a:r>
              <a:rPr lang="en-US" b="1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ditemukan</a:t>
            </a:r>
            <a:r>
              <a:rPr lang="en-US" dirty="0"/>
              <a:t> di Aceh, Kalimantan Timur, Riau, dan </a:t>
            </a:r>
            <a:r>
              <a:rPr lang="en-US" dirty="0" err="1"/>
              <a:t>Jawa</a:t>
            </a:r>
            <a:r>
              <a:rPr lang="en-US" dirty="0"/>
              <a:t> Timur.</a:t>
            </a:r>
          </a:p>
          <a:p>
            <a:pPr marL="342900" indent="-342900">
              <a:buFont typeface="+mj-lt"/>
              <a:buAutoNum type="alphaLcPeriod"/>
            </a:pPr>
            <a:r>
              <a:rPr lang="en-US" b="1" dirty="0"/>
              <a:t>Batu bara </a:t>
            </a:r>
            <a:r>
              <a:rPr lang="en-US" dirty="0" err="1"/>
              <a:t>tersebar</a:t>
            </a:r>
            <a:r>
              <a:rPr lang="en-US" dirty="0"/>
              <a:t> di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cekungan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di </a:t>
            </a:r>
            <a:r>
              <a:rPr lang="en-US" dirty="0" err="1"/>
              <a:t>Pulau</a:t>
            </a:r>
            <a:r>
              <a:rPr lang="en-US" dirty="0"/>
              <a:t> Kalimantan dan di </a:t>
            </a:r>
            <a:r>
              <a:rPr lang="en-US" dirty="0" err="1"/>
              <a:t>Pulau</a:t>
            </a:r>
            <a:r>
              <a:rPr lang="en-US" dirty="0"/>
              <a:t> Sumatra.</a:t>
            </a:r>
          </a:p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Bijih</a:t>
            </a:r>
            <a:r>
              <a:rPr lang="en-US" b="1" dirty="0"/>
              <a:t> </a:t>
            </a:r>
            <a:r>
              <a:rPr lang="en-US" b="1" dirty="0" err="1"/>
              <a:t>besi</a:t>
            </a:r>
            <a:r>
              <a:rPr lang="en-US" b="1" dirty="0"/>
              <a:t> </a:t>
            </a:r>
            <a:r>
              <a:rPr lang="en-US" dirty="0" err="1"/>
              <a:t>dihasilkan</a:t>
            </a:r>
            <a:r>
              <a:rPr lang="en-US" dirty="0"/>
              <a:t> oleh </a:t>
            </a:r>
            <a:r>
              <a:rPr lang="en-US" dirty="0" err="1"/>
              <a:t>daerah</a:t>
            </a:r>
            <a:r>
              <a:rPr lang="en-US" dirty="0"/>
              <a:t> </a:t>
            </a:r>
            <a:r>
              <a:rPr lang="en-US" dirty="0" err="1"/>
              <a:t>Cilacap</a:t>
            </a:r>
            <a:r>
              <a:rPr lang="en-US" dirty="0"/>
              <a:t>, </a:t>
            </a:r>
            <a:r>
              <a:rPr lang="en-US" dirty="0" err="1"/>
              <a:t>Cilegon</a:t>
            </a:r>
            <a:r>
              <a:rPr lang="en-US" dirty="0"/>
              <a:t>,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Derawan</a:t>
            </a:r>
            <a:r>
              <a:rPr lang="en-US" dirty="0"/>
              <a:t> dan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Sebuku</a:t>
            </a:r>
            <a:r>
              <a:rPr lang="en-US" dirty="0"/>
              <a:t>, </a:t>
            </a:r>
            <a:r>
              <a:rPr lang="en-US" dirty="0" err="1"/>
              <a:t>Gunung</a:t>
            </a:r>
            <a:r>
              <a:rPr lang="en-US" dirty="0"/>
              <a:t> </a:t>
            </a:r>
            <a:r>
              <a:rPr lang="en-US" dirty="0" err="1"/>
              <a:t>Tegak</a:t>
            </a:r>
            <a:r>
              <a:rPr lang="en-US" dirty="0"/>
              <a:t>, </a:t>
            </a:r>
            <a:r>
              <a:rPr lang="en-US" dirty="0" err="1"/>
              <a:t>Lengkabana</a:t>
            </a:r>
            <a:r>
              <a:rPr lang="en-US" dirty="0"/>
              <a:t>, </a:t>
            </a:r>
            <a:r>
              <a:rPr lang="en-US" dirty="0" err="1"/>
              <a:t>Longkana</a:t>
            </a:r>
            <a:r>
              <a:rPr lang="en-US" dirty="0"/>
              <a:t>, dan </a:t>
            </a:r>
            <a:r>
              <a:rPr lang="en-US" dirty="0" err="1"/>
              <a:t>Pegunungan</a:t>
            </a:r>
            <a:r>
              <a:rPr lang="en-US" dirty="0"/>
              <a:t> Verbeek.</a:t>
            </a:r>
          </a:p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Bauksit</a:t>
            </a:r>
            <a:r>
              <a:rPr lang="en-US" b="1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ditemukan</a:t>
            </a:r>
            <a:r>
              <a:rPr lang="en-US" dirty="0"/>
              <a:t> di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Bintan</a:t>
            </a:r>
            <a:r>
              <a:rPr lang="en-US" dirty="0"/>
              <a:t> dan Kalimantan Barat. </a:t>
            </a:r>
          </a:p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Emas</a:t>
            </a:r>
            <a:r>
              <a:rPr lang="en-US" b="1" dirty="0"/>
              <a:t> </a:t>
            </a:r>
            <a:r>
              <a:rPr lang="en-US" dirty="0" err="1"/>
              <a:t>ditemukan</a:t>
            </a:r>
            <a:r>
              <a:rPr lang="en-US" dirty="0"/>
              <a:t> di </a:t>
            </a:r>
            <a:r>
              <a:rPr lang="en-US" dirty="0" err="1"/>
              <a:t>Pulau</a:t>
            </a:r>
            <a:r>
              <a:rPr lang="en-US" dirty="0"/>
              <a:t> Sumatra, </a:t>
            </a:r>
            <a:r>
              <a:rPr lang="en-US" dirty="0" err="1"/>
              <a:t>Kepulauan</a:t>
            </a:r>
            <a:r>
              <a:rPr lang="en-US" dirty="0"/>
              <a:t> Riau, </a:t>
            </a:r>
            <a:r>
              <a:rPr lang="en-US" dirty="0" err="1"/>
              <a:t>Pulau</a:t>
            </a:r>
            <a:r>
              <a:rPr lang="en-US" dirty="0"/>
              <a:t> Kalimantan,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Jawa</a:t>
            </a:r>
            <a:r>
              <a:rPr lang="en-US" dirty="0"/>
              <a:t>, </a:t>
            </a:r>
            <a:r>
              <a:rPr lang="en-US" dirty="0" err="1"/>
              <a:t>Pulau</a:t>
            </a:r>
            <a:r>
              <a:rPr lang="en-US" dirty="0"/>
              <a:t> Sulawesi, Nusa Tenggara, </a:t>
            </a:r>
            <a:r>
              <a:rPr lang="en-US" dirty="0" err="1"/>
              <a:t>Kepulauan</a:t>
            </a:r>
            <a:r>
              <a:rPr lang="en-US" dirty="0"/>
              <a:t> Maluku, dan </a:t>
            </a:r>
            <a:r>
              <a:rPr lang="en-US" dirty="0" err="1"/>
              <a:t>Pulau</a:t>
            </a:r>
            <a:r>
              <a:rPr lang="en-US" dirty="0"/>
              <a:t> Papua.</a:t>
            </a:r>
          </a:p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Tembaga</a:t>
            </a:r>
            <a:r>
              <a:rPr lang="en-US" b="1" dirty="0"/>
              <a:t> </a:t>
            </a:r>
            <a:r>
              <a:rPr lang="en-US" dirty="0" err="1"/>
              <a:t>sebagian</a:t>
            </a:r>
            <a:r>
              <a:rPr lang="en-US" dirty="0"/>
              <a:t>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ditemukan</a:t>
            </a:r>
            <a:r>
              <a:rPr lang="en-US" dirty="0"/>
              <a:t> di </a:t>
            </a:r>
            <a:r>
              <a:rPr lang="en-US" dirty="0" err="1"/>
              <a:t>daerah</a:t>
            </a:r>
            <a:r>
              <a:rPr lang="en-US" dirty="0"/>
              <a:t> </a:t>
            </a:r>
            <a:r>
              <a:rPr lang="en-US" dirty="0" err="1"/>
              <a:t>Tembagapura</a:t>
            </a:r>
            <a:r>
              <a:rPr lang="en-US" dirty="0"/>
              <a:t> (Papua).</a:t>
            </a:r>
          </a:p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Nikel</a:t>
            </a:r>
            <a:r>
              <a:rPr lang="en-US" b="1" dirty="0"/>
              <a:t> </a:t>
            </a:r>
            <a:r>
              <a:rPr lang="en-US" dirty="0" err="1"/>
              <a:t>tersebar</a:t>
            </a:r>
            <a:r>
              <a:rPr lang="en-US" dirty="0"/>
              <a:t> di </a:t>
            </a:r>
            <a:r>
              <a:rPr lang="en-US" dirty="0" err="1"/>
              <a:t>berbagai</a:t>
            </a:r>
            <a:r>
              <a:rPr lang="en-US" dirty="0"/>
              <a:t> wilayah, </a:t>
            </a:r>
            <a:r>
              <a:rPr lang="en-US" dirty="0" err="1"/>
              <a:t>seperti</a:t>
            </a:r>
            <a:r>
              <a:rPr lang="en-US" dirty="0"/>
              <a:t> Kalimantan, Maluku Utara, Sulawesi Tengah, dan </a:t>
            </a:r>
            <a:r>
              <a:rPr lang="en-US" dirty="0" err="1"/>
              <a:t>Kepulauan</a:t>
            </a:r>
            <a:r>
              <a:rPr lang="en-US" dirty="0"/>
              <a:t> Raja Ampat. </a:t>
            </a:r>
          </a:p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Timah</a:t>
            </a:r>
            <a:r>
              <a:rPr lang="en-US" b="1" dirty="0"/>
              <a:t> </a:t>
            </a:r>
            <a:r>
              <a:rPr lang="en-US" dirty="0" err="1"/>
              <a:t>ditemukan</a:t>
            </a:r>
            <a:r>
              <a:rPr lang="en-US" dirty="0"/>
              <a:t> di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lain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Karimun</a:t>
            </a:r>
            <a:r>
              <a:rPr lang="en-US" dirty="0"/>
              <a:t>,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Kundur</a:t>
            </a:r>
            <a:r>
              <a:rPr lang="en-US" dirty="0"/>
              <a:t>,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Singkep</a:t>
            </a:r>
            <a:r>
              <a:rPr lang="en-US" dirty="0"/>
              <a:t>,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Bangkinang</a:t>
            </a:r>
            <a:r>
              <a:rPr lang="en-US" dirty="0"/>
              <a:t>, </a:t>
            </a:r>
            <a:r>
              <a:rPr lang="en-US" dirty="0" err="1"/>
              <a:t>Pulau</a:t>
            </a:r>
            <a:r>
              <a:rPr lang="en-US" dirty="0"/>
              <a:t> Bangka, </a:t>
            </a:r>
            <a:r>
              <a:rPr lang="en-US" dirty="0" err="1"/>
              <a:t>Pulau</a:t>
            </a:r>
            <a:r>
              <a:rPr lang="en-US" dirty="0"/>
              <a:t> Belitung, dan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Karimata</a:t>
            </a:r>
            <a:r>
              <a:rPr lang="en-US" dirty="0"/>
              <a:t>.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27242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395303C-FDB8-CEFC-F821-E688343126B3}"/>
              </a:ext>
            </a:extLst>
          </p:cNvPr>
          <p:cNvSpPr/>
          <p:nvPr/>
        </p:nvSpPr>
        <p:spPr>
          <a:xfrm>
            <a:off x="12355" y="0"/>
            <a:ext cx="12192000" cy="645308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32689"/>
                </a:schemeClr>
              </a:gs>
              <a:gs pos="74000">
                <a:schemeClr val="bg1"/>
              </a:gs>
              <a:gs pos="83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043D15-3E58-0635-3EA9-F17C01D4C63A}"/>
              </a:ext>
            </a:extLst>
          </p:cNvPr>
          <p:cNvSpPr/>
          <p:nvPr/>
        </p:nvSpPr>
        <p:spPr>
          <a:xfrm>
            <a:off x="4575550" y="2994856"/>
            <a:ext cx="7142207" cy="16886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700" dirty="0"/>
              <a:t>Indonesia </a:t>
            </a:r>
            <a:r>
              <a:rPr lang="en-US" sz="1700" dirty="0" err="1"/>
              <a:t>merupakan</a:t>
            </a:r>
            <a:r>
              <a:rPr lang="en-US" sz="1700" dirty="0"/>
              <a:t> negara </a:t>
            </a:r>
            <a:r>
              <a:rPr lang="en-US" sz="1700" dirty="0" err="1"/>
              <a:t>kepulauan</a:t>
            </a:r>
            <a:r>
              <a:rPr lang="en-US" sz="1700" dirty="0"/>
              <a:t> </a:t>
            </a:r>
            <a:r>
              <a:rPr lang="en-US" sz="1700" dirty="0" err="1"/>
              <a:t>dengan</a:t>
            </a:r>
            <a:r>
              <a:rPr lang="en-US" sz="1700" dirty="0"/>
              <a:t> </a:t>
            </a:r>
            <a:r>
              <a:rPr lang="en-US" sz="1700" dirty="0" err="1"/>
              <a:t>potensi</a:t>
            </a:r>
            <a:r>
              <a:rPr lang="en-US" sz="1700" dirty="0"/>
              <a:t> 26 </a:t>
            </a:r>
            <a:r>
              <a:rPr lang="en-US" sz="1700" dirty="0" err="1"/>
              <a:t>juta</a:t>
            </a:r>
            <a:r>
              <a:rPr lang="en-US" sz="1700" dirty="0"/>
              <a:t> </a:t>
            </a:r>
            <a:r>
              <a:rPr lang="en-US" sz="1700" dirty="0" err="1"/>
              <a:t>hektare</a:t>
            </a:r>
            <a:r>
              <a:rPr lang="en-US" sz="1700" dirty="0"/>
              <a:t> areal </a:t>
            </a:r>
            <a:r>
              <a:rPr lang="en-US" sz="1700" dirty="0" err="1"/>
              <a:t>perikanan</a:t>
            </a:r>
            <a:r>
              <a:rPr lang="en-US" sz="1700" dirty="0"/>
              <a:t> </a:t>
            </a:r>
            <a:r>
              <a:rPr lang="en-US" sz="1700" dirty="0" err="1"/>
              <a:t>laut</a:t>
            </a:r>
            <a:r>
              <a:rPr lang="en-US" sz="1700" dirty="0"/>
              <a:t> dan </a:t>
            </a:r>
            <a:r>
              <a:rPr lang="en-US" sz="1700" dirty="0" err="1"/>
              <a:t>pantai</a:t>
            </a:r>
            <a:r>
              <a:rPr lang="en-US" sz="1700" dirty="0"/>
              <a:t>. </a:t>
            </a:r>
            <a:r>
              <a:rPr lang="en-US" sz="1700" dirty="0" err="1"/>
              <a:t>Laut</a:t>
            </a:r>
            <a:r>
              <a:rPr lang="en-US" sz="1700" dirty="0"/>
              <a:t> Indonesia </a:t>
            </a:r>
            <a:r>
              <a:rPr lang="en-US" sz="1700" dirty="0" err="1"/>
              <a:t>memiliki</a:t>
            </a:r>
            <a:r>
              <a:rPr lang="en-US" sz="1700" dirty="0"/>
              <a:t> </a:t>
            </a:r>
            <a:r>
              <a:rPr lang="en-US" sz="1700" dirty="0" err="1"/>
              <a:t>sekitar</a:t>
            </a:r>
            <a:r>
              <a:rPr lang="en-US" sz="1700" dirty="0"/>
              <a:t> 8.500 </a:t>
            </a:r>
            <a:r>
              <a:rPr lang="en-US" sz="1700" dirty="0" err="1"/>
              <a:t>spesies</a:t>
            </a:r>
            <a:r>
              <a:rPr lang="en-US" sz="1700" dirty="0"/>
              <a:t> ikan </a:t>
            </a:r>
            <a:r>
              <a:rPr lang="en-US" sz="1700" dirty="0" err="1"/>
              <a:t>atau</a:t>
            </a:r>
            <a:r>
              <a:rPr lang="en-US" sz="1700" dirty="0"/>
              <a:t> </a:t>
            </a:r>
            <a:r>
              <a:rPr lang="en-US" sz="1700" dirty="0" err="1"/>
              <a:t>sekitar</a:t>
            </a:r>
            <a:r>
              <a:rPr lang="en-US" sz="1700" dirty="0"/>
              <a:t> 37 </a:t>
            </a:r>
            <a:r>
              <a:rPr lang="en-US" sz="1700" dirty="0" err="1"/>
              <a:t>persen</a:t>
            </a:r>
            <a:r>
              <a:rPr lang="en-US" sz="1700" dirty="0"/>
              <a:t> </a:t>
            </a:r>
            <a:r>
              <a:rPr lang="en-US" sz="1700" dirty="0" err="1"/>
              <a:t>dari</a:t>
            </a:r>
            <a:r>
              <a:rPr lang="en-US" sz="1700" dirty="0"/>
              <a:t> </a:t>
            </a:r>
            <a:r>
              <a:rPr lang="en-US" sz="1700" dirty="0" err="1"/>
              <a:t>spesies</a:t>
            </a:r>
            <a:r>
              <a:rPr lang="en-US" sz="1700" dirty="0"/>
              <a:t> ikan dunia. </a:t>
            </a:r>
            <a:r>
              <a:rPr lang="en-US" sz="1700" dirty="0" err="1"/>
              <a:t>Menurut</a:t>
            </a:r>
            <a:r>
              <a:rPr lang="en-US" sz="1700" dirty="0"/>
              <a:t> statistic Kementerian </a:t>
            </a:r>
            <a:r>
              <a:rPr lang="en-US" sz="1700" dirty="0" err="1"/>
              <a:t>Kelautan</a:t>
            </a:r>
            <a:r>
              <a:rPr lang="en-US" sz="1700" dirty="0"/>
              <a:t> dan </a:t>
            </a:r>
            <a:r>
              <a:rPr lang="en-US" sz="1700" dirty="0" err="1"/>
              <a:t>Perikanan</a:t>
            </a:r>
            <a:r>
              <a:rPr lang="en-US" sz="1700" dirty="0"/>
              <a:t> pada </a:t>
            </a:r>
            <a:r>
              <a:rPr lang="en-US" sz="1700" dirty="0" err="1"/>
              <a:t>tahun</a:t>
            </a:r>
            <a:r>
              <a:rPr lang="en-US" sz="1700" dirty="0"/>
              <a:t> 2021, </a:t>
            </a:r>
            <a:r>
              <a:rPr lang="en-US" sz="1700" dirty="0" err="1"/>
              <a:t>produksi</a:t>
            </a:r>
            <a:r>
              <a:rPr lang="en-US" sz="1700" dirty="0"/>
              <a:t> </a:t>
            </a:r>
            <a:r>
              <a:rPr lang="en-US" sz="1700" dirty="0" err="1"/>
              <a:t>perikanan</a:t>
            </a:r>
            <a:r>
              <a:rPr lang="en-US" sz="1700" dirty="0"/>
              <a:t> </a:t>
            </a:r>
            <a:r>
              <a:rPr lang="en-US" sz="1700" dirty="0" err="1"/>
              <a:t>tangkap</a:t>
            </a:r>
            <a:r>
              <a:rPr lang="en-US" sz="1700" dirty="0"/>
              <a:t> </a:t>
            </a:r>
            <a:r>
              <a:rPr lang="en-US" sz="1700" dirty="0" err="1"/>
              <a:t>sekitar</a:t>
            </a:r>
            <a:r>
              <a:rPr lang="en-US" sz="1700" dirty="0"/>
              <a:t> 7.485.872,28 ton dan </a:t>
            </a:r>
            <a:r>
              <a:rPr lang="en-US" sz="1700" dirty="0" err="1"/>
              <a:t>produksi</a:t>
            </a:r>
            <a:r>
              <a:rPr lang="en-US" sz="1700" dirty="0"/>
              <a:t> </a:t>
            </a:r>
            <a:r>
              <a:rPr lang="en-US" sz="1700" dirty="0" err="1"/>
              <a:t>perikanan</a:t>
            </a:r>
            <a:r>
              <a:rPr lang="en-US" sz="1700" dirty="0"/>
              <a:t> </a:t>
            </a:r>
            <a:r>
              <a:rPr lang="en-US" sz="1700" dirty="0" err="1"/>
              <a:t>budi</a:t>
            </a:r>
            <a:r>
              <a:rPr lang="en-US" sz="1700" dirty="0"/>
              <a:t> </a:t>
            </a:r>
            <a:r>
              <a:rPr lang="en-US" sz="1700" dirty="0" err="1"/>
              <a:t>daya</a:t>
            </a:r>
            <a:r>
              <a:rPr lang="en-US" sz="1700" dirty="0"/>
              <a:t> </a:t>
            </a:r>
            <a:r>
              <a:rPr lang="en-US" sz="1700" dirty="0" err="1"/>
              <a:t>sekitar</a:t>
            </a:r>
            <a:r>
              <a:rPr lang="en-US" sz="1700" dirty="0"/>
              <a:t> 6.790.732,29 ton.</a:t>
            </a:r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EAE5CFF-942A-083E-9D30-2DABA69A084D}"/>
              </a:ext>
            </a:extLst>
          </p:cNvPr>
          <p:cNvSpPr/>
          <p:nvPr/>
        </p:nvSpPr>
        <p:spPr>
          <a:xfrm>
            <a:off x="374253" y="431169"/>
            <a:ext cx="3827043" cy="48816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Sumber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Daya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Alam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Kemaritiman</a:t>
            </a:r>
            <a:endParaRPr dirty="0">
              <a:solidFill>
                <a:schemeClr val="accent5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B81BA4-B6B0-DD9A-6842-14E2B11DD5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64" y="1904113"/>
            <a:ext cx="4061822" cy="406182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C0FCF18-C4E0-F393-DF5F-903671B8CED7}"/>
              </a:ext>
            </a:extLst>
          </p:cNvPr>
          <p:cNvSpPr/>
          <p:nvPr/>
        </p:nvSpPr>
        <p:spPr>
          <a:xfrm>
            <a:off x="0" y="0"/>
            <a:ext cx="12192000" cy="629708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B15FE5A-BCB2-B865-2F5E-923006AF1417}"/>
              </a:ext>
            </a:extLst>
          </p:cNvPr>
          <p:cNvSpPr/>
          <p:nvPr/>
        </p:nvSpPr>
        <p:spPr>
          <a:xfrm>
            <a:off x="4575550" y="2679875"/>
            <a:ext cx="2007973" cy="376419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Perikanan</a:t>
            </a:r>
            <a:endParaRPr lang="en-US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FCD57C-BD8A-CB8E-1ACD-436DD2C35EFB}"/>
              </a:ext>
            </a:extLst>
          </p:cNvPr>
          <p:cNvSpPr txBox="1"/>
          <p:nvPr/>
        </p:nvSpPr>
        <p:spPr>
          <a:xfrm>
            <a:off x="411325" y="1169819"/>
            <a:ext cx="11306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Indonesia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kemaritiman</a:t>
            </a:r>
            <a:r>
              <a:rPr lang="en-US" dirty="0"/>
              <a:t> yang sangat kaya. Hal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didukung</a:t>
            </a:r>
            <a:r>
              <a:rPr lang="en-US" dirty="0"/>
              <a:t> oleh </a:t>
            </a:r>
            <a:r>
              <a:rPr lang="en-US" dirty="0" err="1"/>
              <a:t>luasnya</a:t>
            </a:r>
            <a:r>
              <a:rPr lang="en-US" dirty="0"/>
              <a:t> wilayah </a:t>
            </a:r>
            <a:r>
              <a:rPr lang="en-US" dirty="0" err="1"/>
              <a:t>laut</a:t>
            </a:r>
            <a:r>
              <a:rPr lang="en-US" dirty="0"/>
              <a:t> Indonesia.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Konvensi</a:t>
            </a:r>
            <a:r>
              <a:rPr lang="en-US" dirty="0"/>
              <a:t> Hukum </a:t>
            </a:r>
            <a:r>
              <a:rPr lang="en-US" dirty="0" err="1"/>
              <a:t>Laut</a:t>
            </a:r>
            <a:r>
              <a:rPr lang="en-US" dirty="0"/>
              <a:t> PBB </a:t>
            </a:r>
            <a:r>
              <a:rPr lang="en-US" dirty="0" err="1"/>
              <a:t>tahun</a:t>
            </a:r>
            <a:r>
              <a:rPr lang="en-US" dirty="0"/>
              <a:t> 1982, Indonesia </a:t>
            </a:r>
            <a:r>
              <a:rPr lang="en-US" dirty="0" err="1"/>
              <a:t>memiliki</a:t>
            </a:r>
            <a:r>
              <a:rPr lang="en-US" dirty="0"/>
              <a:t> wilayah </a:t>
            </a:r>
            <a:r>
              <a:rPr lang="en-US" dirty="0" err="1"/>
              <a:t>laut</a:t>
            </a:r>
            <a:r>
              <a:rPr lang="en-US" dirty="0"/>
              <a:t> yang </a:t>
            </a:r>
            <a:r>
              <a:rPr lang="en-US" dirty="0" err="1"/>
              <a:t>luas</a:t>
            </a:r>
            <a:r>
              <a:rPr lang="en-US" dirty="0"/>
              <a:t>. </a:t>
            </a:r>
            <a:r>
              <a:rPr lang="en-US" dirty="0" err="1"/>
              <a:t>Luasnya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5,8 </a:t>
            </a:r>
            <a:r>
              <a:rPr lang="en-US" dirty="0" err="1"/>
              <a:t>juta</a:t>
            </a:r>
            <a:r>
              <a:rPr lang="en-US" dirty="0"/>
              <a:t> km</a:t>
            </a:r>
            <a:r>
              <a:rPr lang="en-US" baseline="30000" dirty="0"/>
              <a:t>2</a:t>
            </a:r>
            <a:r>
              <a:rPr lang="en-US" dirty="0"/>
              <a:t> yang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3,1 </a:t>
            </a:r>
            <a:r>
              <a:rPr lang="en-US" dirty="0" err="1"/>
              <a:t>juta</a:t>
            </a:r>
            <a:r>
              <a:rPr lang="en-US" dirty="0"/>
              <a:t> km</a:t>
            </a:r>
            <a:r>
              <a:rPr lang="en-US" baseline="30000" dirty="0"/>
              <a:t>2</a:t>
            </a:r>
            <a:r>
              <a:rPr lang="en-US" dirty="0"/>
              <a:t> </a:t>
            </a:r>
            <a:r>
              <a:rPr lang="en-US" dirty="0" err="1"/>
              <a:t>perairan</a:t>
            </a:r>
            <a:r>
              <a:rPr lang="en-US" dirty="0"/>
              <a:t> territorial dan 2,7 </a:t>
            </a:r>
            <a:r>
              <a:rPr lang="en-US" dirty="0" err="1"/>
              <a:t>juta</a:t>
            </a:r>
            <a:r>
              <a:rPr lang="en-US" dirty="0"/>
              <a:t> km</a:t>
            </a:r>
            <a:r>
              <a:rPr lang="en-US" baseline="30000" dirty="0"/>
              <a:t>2</a:t>
            </a:r>
            <a:r>
              <a:rPr lang="en-US" dirty="0"/>
              <a:t> </a:t>
            </a:r>
            <a:r>
              <a:rPr lang="en-US" dirty="0" err="1"/>
              <a:t>perairan</a:t>
            </a:r>
            <a:r>
              <a:rPr lang="en-US" dirty="0"/>
              <a:t> Zona Ekonomi </a:t>
            </a:r>
            <a:r>
              <a:rPr lang="en-US" dirty="0" err="1"/>
              <a:t>Eksklusif</a:t>
            </a:r>
            <a:r>
              <a:rPr lang="en-US" dirty="0"/>
              <a:t> (ZEE).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8725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0857BDCE-AAFF-F825-5B3E-B90AFAFACC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24" t="-2051"/>
          <a:stretch/>
        </p:blipFill>
        <p:spPr>
          <a:xfrm>
            <a:off x="4704756" y="3605746"/>
            <a:ext cx="1995141" cy="3080952"/>
          </a:xfrm>
          <a:prstGeom prst="rect">
            <a:avLst/>
          </a:prstGeom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C9F5E690-9402-83D5-3854-577E2B4139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24" t="-2051"/>
          <a:stretch/>
        </p:blipFill>
        <p:spPr>
          <a:xfrm>
            <a:off x="2726408" y="3566979"/>
            <a:ext cx="1995141" cy="3080952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59D2C319-B01E-E9A8-B759-E467BB9D8A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24" t="-2051"/>
          <a:stretch/>
        </p:blipFill>
        <p:spPr>
          <a:xfrm>
            <a:off x="752654" y="3525428"/>
            <a:ext cx="1995141" cy="3080952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55FFE4A1-3BB6-D080-D2B4-F5FECD8CED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83"/>
          <a:stretch/>
        </p:blipFill>
        <p:spPr>
          <a:xfrm>
            <a:off x="0" y="3566980"/>
            <a:ext cx="917725" cy="3022562"/>
          </a:xfrm>
          <a:prstGeom prst="rect">
            <a:avLst/>
          </a:prstGeom>
        </p:spPr>
      </p:pic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90DA2986-5ECE-CD79-3104-928D6F21446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92"/>
          <a:stretch/>
        </p:blipFill>
        <p:spPr>
          <a:xfrm>
            <a:off x="6699897" y="3735341"/>
            <a:ext cx="5571948" cy="2986732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7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ACD6C022-F7EB-F21D-9AD1-530B0DB8DDAB}"/>
              </a:ext>
            </a:extLst>
          </p:cNvPr>
          <p:cNvSpPr/>
          <p:nvPr/>
        </p:nvSpPr>
        <p:spPr>
          <a:xfrm>
            <a:off x="646100" y="835958"/>
            <a:ext cx="10449633" cy="968128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/>
              <a:t>Energi</a:t>
            </a:r>
            <a:r>
              <a:rPr lang="en-US" dirty="0"/>
              <a:t> </a:t>
            </a:r>
            <a:r>
              <a:rPr lang="en-US" dirty="0" err="1"/>
              <a:t>kelautan</a:t>
            </a:r>
            <a:r>
              <a:rPr lang="en-US" dirty="0"/>
              <a:t> </a:t>
            </a:r>
            <a:r>
              <a:rPr lang="en-US" dirty="0" err="1"/>
              <a:t>mengacu</a:t>
            </a:r>
            <a:r>
              <a:rPr lang="en-US" dirty="0"/>
              <a:t> pada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 </a:t>
            </a:r>
            <a:r>
              <a:rPr lang="en-US" dirty="0" err="1"/>
              <a:t>listrik</a:t>
            </a:r>
            <a:r>
              <a:rPr lang="en-US" dirty="0"/>
              <a:t> </a:t>
            </a:r>
            <a:r>
              <a:rPr lang="en-US" dirty="0" err="1"/>
              <a:t>terbarukan</a:t>
            </a:r>
            <a:r>
              <a:rPr lang="en-US" dirty="0"/>
              <a:t> yang </a:t>
            </a:r>
            <a:r>
              <a:rPr lang="en-US" dirty="0" err="1"/>
              <a:t>dimanfaatkan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laut</a:t>
            </a:r>
            <a:r>
              <a:rPr lang="en-US" dirty="0"/>
              <a:t>. Ada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 </a:t>
            </a:r>
            <a:r>
              <a:rPr lang="en-US" dirty="0" err="1"/>
              <a:t>kelautan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 </a:t>
            </a:r>
            <a:r>
              <a:rPr lang="en-US" dirty="0" err="1"/>
              <a:t>mekanik</a:t>
            </a:r>
            <a:r>
              <a:rPr lang="en-US" dirty="0"/>
              <a:t> dan </a:t>
            </a:r>
            <a:r>
              <a:rPr lang="en-US" dirty="0" err="1"/>
              <a:t>energi</a:t>
            </a:r>
            <a:r>
              <a:rPr lang="en-US" dirty="0"/>
              <a:t> </a:t>
            </a:r>
            <a:r>
              <a:rPr lang="en-US" dirty="0" err="1"/>
              <a:t>termal</a:t>
            </a:r>
            <a:r>
              <a:rPr lang="en-US" dirty="0"/>
              <a:t>. </a:t>
            </a:r>
            <a:endParaRPr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E98F821-A51E-A397-DE56-BEFE3E8F1F14}"/>
              </a:ext>
            </a:extLst>
          </p:cNvPr>
          <p:cNvSpPr/>
          <p:nvPr/>
        </p:nvSpPr>
        <p:spPr>
          <a:xfrm>
            <a:off x="559601" y="567499"/>
            <a:ext cx="2007973" cy="376419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Energi</a:t>
            </a:r>
            <a:r>
              <a:rPr lang="en-US" b="1" dirty="0"/>
              <a:t> </a:t>
            </a:r>
            <a:r>
              <a:rPr lang="en-US" b="1" dirty="0" err="1"/>
              <a:t>Kelautan</a:t>
            </a:r>
            <a:endParaRPr lang="en-US" b="1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8D9BEB0-BEF9-05C7-25E7-AE0BFE26546D}"/>
              </a:ext>
            </a:extLst>
          </p:cNvPr>
          <p:cNvSpPr/>
          <p:nvPr/>
        </p:nvSpPr>
        <p:spPr>
          <a:xfrm>
            <a:off x="646100" y="2176144"/>
            <a:ext cx="5865913" cy="195702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err="1">
                <a:solidFill>
                  <a:schemeClr val="tx1"/>
                </a:solidFill>
              </a:rPr>
              <a:t>Energi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mekanik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mencakup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antara</a:t>
            </a:r>
            <a:r>
              <a:rPr lang="en-US" dirty="0">
                <a:solidFill>
                  <a:schemeClr val="tx1"/>
                </a:solidFill>
              </a:rPr>
              <a:t> lain: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Energi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gelombang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laut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dihasilkan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pergerakan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gelombang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laut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menuju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daratan</a:t>
            </a:r>
            <a:r>
              <a:rPr lang="en-US" dirty="0">
                <a:solidFill>
                  <a:schemeClr val="tx1"/>
                </a:solidFill>
              </a:rPr>
              <a:t> dan </a:t>
            </a:r>
            <a:r>
              <a:rPr lang="en-US" dirty="0" err="1">
                <a:solidFill>
                  <a:schemeClr val="tx1"/>
                </a:solidFill>
              </a:rPr>
              <a:t>sebaliknya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Energi</a:t>
            </a:r>
            <a:r>
              <a:rPr lang="en-US" dirty="0">
                <a:solidFill>
                  <a:schemeClr val="tx1"/>
                </a:solidFill>
              </a:rPr>
              <a:t> pasang </a:t>
            </a:r>
            <a:r>
              <a:rPr lang="en-US" dirty="0" err="1">
                <a:solidFill>
                  <a:schemeClr val="tx1"/>
                </a:solidFill>
              </a:rPr>
              <a:t>surut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dihasilkan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pergerakan</a:t>
            </a:r>
            <a:r>
              <a:rPr lang="en-US" dirty="0">
                <a:solidFill>
                  <a:schemeClr val="tx1"/>
                </a:solidFill>
              </a:rPr>
              <a:t> air </a:t>
            </a:r>
            <a:r>
              <a:rPr lang="en-US" dirty="0" err="1">
                <a:solidFill>
                  <a:schemeClr val="tx1"/>
                </a:solidFill>
              </a:rPr>
              <a:t>laut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karena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perbedaan</a:t>
            </a:r>
            <a:r>
              <a:rPr lang="en-US" dirty="0">
                <a:solidFill>
                  <a:schemeClr val="tx1"/>
                </a:solidFill>
              </a:rPr>
              <a:t> pasang </a:t>
            </a:r>
            <a:r>
              <a:rPr lang="en-US" dirty="0" err="1">
                <a:solidFill>
                  <a:schemeClr val="tx1"/>
                </a:solidFill>
              </a:rPr>
              <a:t>surut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Energi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arus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laut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diperoleh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pemanfaatan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massa</a:t>
            </a:r>
            <a:r>
              <a:rPr lang="en-US" dirty="0">
                <a:solidFill>
                  <a:schemeClr val="tx1"/>
                </a:solidFill>
              </a:rPr>
              <a:t> air </a:t>
            </a:r>
            <a:r>
              <a:rPr lang="en-US" dirty="0" err="1">
                <a:solidFill>
                  <a:schemeClr val="tx1"/>
                </a:solidFill>
              </a:rPr>
              <a:t>laut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satu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tempat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tempat</a:t>
            </a:r>
            <a:r>
              <a:rPr lang="en-US" dirty="0">
                <a:solidFill>
                  <a:schemeClr val="tx1"/>
                </a:solidFill>
              </a:rPr>
              <a:t> lain.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E0ED8C79-344C-0168-4506-DBAB9B850866}"/>
              </a:ext>
            </a:extLst>
          </p:cNvPr>
          <p:cNvSpPr/>
          <p:nvPr/>
        </p:nvSpPr>
        <p:spPr>
          <a:xfrm>
            <a:off x="6678510" y="2176144"/>
            <a:ext cx="4417223" cy="196322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err="1"/>
              <a:t>Energi</a:t>
            </a:r>
            <a:r>
              <a:rPr lang="en-US" b="1" dirty="0"/>
              <a:t> </a:t>
            </a:r>
            <a:r>
              <a:rPr lang="en-US" b="1" dirty="0" err="1"/>
              <a:t>termal</a:t>
            </a:r>
            <a:r>
              <a:rPr lang="en-US" b="1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 </a:t>
            </a:r>
            <a:r>
              <a:rPr lang="en-US" dirty="0" err="1"/>
              <a:t>panas</a:t>
            </a:r>
            <a:r>
              <a:rPr lang="en-US" dirty="0"/>
              <a:t> </a:t>
            </a:r>
            <a:r>
              <a:rPr lang="en-US" dirty="0" err="1"/>
              <a:t>laut</a:t>
            </a:r>
            <a:r>
              <a:rPr lang="en-US" dirty="0"/>
              <a:t> yang </a:t>
            </a:r>
            <a:r>
              <a:rPr lang="en-US" dirty="0" err="1"/>
              <a:t>dihasilkan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perbedaan</a:t>
            </a:r>
            <a:r>
              <a:rPr lang="en-US" dirty="0"/>
              <a:t> </a:t>
            </a:r>
            <a:r>
              <a:rPr lang="en-US" dirty="0" err="1"/>
              <a:t>suhu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permukaan</a:t>
            </a:r>
            <a:r>
              <a:rPr lang="en-US" dirty="0"/>
              <a:t> yang </a:t>
            </a:r>
            <a:r>
              <a:rPr lang="en-US" dirty="0" err="1"/>
              <a:t>hangat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air </a:t>
            </a:r>
            <a:r>
              <a:rPr lang="en-US" dirty="0" err="1"/>
              <a:t>laut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yang </a:t>
            </a:r>
            <a:r>
              <a:rPr lang="en-US" dirty="0" err="1"/>
              <a:t>dingin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menghasilkan</a:t>
            </a:r>
            <a:r>
              <a:rPr lang="en-US" dirty="0"/>
              <a:t> gas </a:t>
            </a:r>
            <a:r>
              <a:rPr lang="en-US" dirty="0" err="1"/>
              <a:t>rumah</a:t>
            </a:r>
            <a:r>
              <a:rPr lang="en-US" dirty="0"/>
              <a:t> </a:t>
            </a:r>
            <a:r>
              <a:rPr lang="en-US" dirty="0" err="1"/>
              <a:t>kaca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limbah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6602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E744BD7-5672-E5D8-F054-4F5BA1D648D0}"/>
              </a:ext>
            </a:extLst>
          </p:cNvPr>
          <p:cNvSpPr/>
          <p:nvPr/>
        </p:nvSpPr>
        <p:spPr>
          <a:xfrm>
            <a:off x="0" y="0"/>
            <a:ext cx="12192000" cy="645308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32689"/>
                </a:schemeClr>
              </a:gs>
              <a:gs pos="74000">
                <a:schemeClr val="bg1"/>
              </a:gs>
              <a:gs pos="83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9A3071-A383-3549-D4DE-DA441ABAC9B7}"/>
              </a:ext>
            </a:extLst>
          </p:cNvPr>
          <p:cNvSpPr/>
          <p:nvPr/>
        </p:nvSpPr>
        <p:spPr>
          <a:xfrm>
            <a:off x="4223951" y="1519150"/>
            <a:ext cx="7346092" cy="371211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dirty="0" err="1"/>
              <a:t>Wisata</a:t>
            </a:r>
            <a:r>
              <a:rPr lang="en-US" dirty="0"/>
              <a:t> </a:t>
            </a:r>
            <a:r>
              <a:rPr lang="en-US" dirty="0" err="1"/>
              <a:t>bahari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wisata</a:t>
            </a:r>
            <a:r>
              <a:rPr lang="en-US" dirty="0"/>
              <a:t> yang </a:t>
            </a:r>
            <a:r>
              <a:rPr lang="en-US" dirty="0" err="1"/>
              <a:t>meanfaatkan</a:t>
            </a:r>
            <a:r>
              <a:rPr lang="en-US" dirty="0"/>
              <a:t> </a:t>
            </a:r>
            <a:r>
              <a:rPr lang="en-US" dirty="0" err="1"/>
              <a:t>karakter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pesisir</a:t>
            </a:r>
            <a:r>
              <a:rPr lang="en-US" dirty="0"/>
              <a:t> dan </a:t>
            </a:r>
            <a:r>
              <a:rPr lang="en-US" dirty="0" err="1"/>
              <a:t>laut</a:t>
            </a:r>
            <a:r>
              <a:rPr lang="en-US" dirty="0"/>
              <a:t>.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wisata</a:t>
            </a:r>
            <a:r>
              <a:rPr lang="en-US" dirty="0"/>
              <a:t> </a:t>
            </a:r>
            <a:r>
              <a:rPr lang="en-US" dirty="0" err="1"/>
              <a:t>bahari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dilihat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komoditasnya</a:t>
            </a:r>
            <a:r>
              <a:rPr lang="en-US" dirty="0"/>
              <a:t>, </a:t>
            </a:r>
            <a:r>
              <a:rPr lang="en-US" dirty="0" err="1"/>
              <a:t>kegiatan</a:t>
            </a:r>
            <a:r>
              <a:rPr lang="en-US" dirty="0"/>
              <a:t> yang </a:t>
            </a:r>
            <a:r>
              <a:rPr lang="en-US" dirty="0" err="1"/>
              <a:t>dilakukan</a:t>
            </a:r>
            <a:r>
              <a:rPr lang="en-US" dirty="0"/>
              <a:t>, dan </a:t>
            </a:r>
            <a:r>
              <a:rPr lang="en-US" dirty="0" err="1"/>
              <a:t>ekosistemnya</a:t>
            </a:r>
            <a:r>
              <a:rPr lang="en-US" dirty="0"/>
              <a:t>. </a:t>
            </a:r>
          </a:p>
          <a:p>
            <a:pPr algn="just"/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komoditasnya</a:t>
            </a:r>
            <a:r>
              <a:rPr lang="en-US" dirty="0"/>
              <a:t>,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wisata</a:t>
            </a:r>
            <a:r>
              <a:rPr lang="en-US" dirty="0"/>
              <a:t> </a:t>
            </a:r>
            <a:r>
              <a:rPr lang="en-US" dirty="0" err="1"/>
              <a:t>bahari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lain </a:t>
            </a:r>
            <a:r>
              <a:rPr lang="en-US" dirty="0" err="1"/>
              <a:t>penyu</a:t>
            </a:r>
            <a:r>
              <a:rPr lang="en-US" dirty="0"/>
              <a:t>, </a:t>
            </a:r>
            <a:r>
              <a:rPr lang="en-US" dirty="0" err="1"/>
              <a:t>duyung</a:t>
            </a:r>
            <a:r>
              <a:rPr lang="en-US" dirty="0"/>
              <a:t>, paus, </a:t>
            </a:r>
            <a:r>
              <a:rPr lang="en-US" dirty="0" err="1"/>
              <a:t>lumba-lumba</a:t>
            </a:r>
            <a:r>
              <a:rPr lang="en-US" dirty="0"/>
              <a:t>, </a:t>
            </a:r>
            <a:r>
              <a:rPr lang="en-US" dirty="0" err="1"/>
              <a:t>spesies</a:t>
            </a:r>
            <a:r>
              <a:rPr lang="en-US" dirty="0"/>
              <a:t> </a:t>
            </a:r>
            <a:r>
              <a:rPr lang="en-US" dirty="0" err="1"/>
              <a:t>endemik</a:t>
            </a:r>
            <a:r>
              <a:rPr lang="en-US" dirty="0"/>
              <a:t>, </a:t>
            </a:r>
            <a:r>
              <a:rPr lang="en-US" dirty="0" err="1"/>
              <a:t>ombak</a:t>
            </a:r>
            <a:r>
              <a:rPr lang="en-US" dirty="0"/>
              <a:t>, dan </a:t>
            </a:r>
            <a:r>
              <a:rPr lang="en-US" dirty="0" err="1"/>
              <a:t>pasir</a:t>
            </a:r>
            <a:r>
              <a:rPr lang="en-US" dirty="0"/>
              <a:t> </a:t>
            </a:r>
            <a:r>
              <a:rPr lang="en-US" dirty="0" err="1"/>
              <a:t>putih</a:t>
            </a:r>
            <a:r>
              <a:rPr lang="en-US" dirty="0"/>
              <a:t>.</a:t>
            </a:r>
          </a:p>
          <a:p>
            <a:pPr algn="just"/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yang </a:t>
            </a:r>
            <a:r>
              <a:rPr lang="en-US" dirty="0" err="1"/>
              <a:t>dilakukan</a:t>
            </a:r>
            <a:r>
              <a:rPr lang="en-US" dirty="0"/>
              <a:t>, </a:t>
            </a:r>
            <a:r>
              <a:rPr lang="en-US" dirty="0" err="1"/>
              <a:t>wisata</a:t>
            </a:r>
            <a:r>
              <a:rPr lang="en-US" dirty="0"/>
              <a:t> </a:t>
            </a:r>
            <a:r>
              <a:rPr lang="en-US" dirty="0" err="1"/>
              <a:t>bahari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lain </a:t>
            </a:r>
            <a:r>
              <a:rPr lang="en-US" dirty="0" err="1"/>
              <a:t>rekreasi</a:t>
            </a:r>
            <a:r>
              <a:rPr lang="en-US" dirty="0"/>
              <a:t> </a:t>
            </a:r>
            <a:r>
              <a:rPr lang="en-US" dirty="0" err="1"/>
              <a:t>pantai</a:t>
            </a:r>
            <a:r>
              <a:rPr lang="en-US" dirty="0"/>
              <a:t>, </a:t>
            </a:r>
            <a:r>
              <a:rPr lang="en-US" dirty="0" err="1"/>
              <a:t>berenang</a:t>
            </a:r>
            <a:r>
              <a:rPr lang="en-US" dirty="0"/>
              <a:t>, </a:t>
            </a:r>
            <a:r>
              <a:rPr lang="en-US" dirty="0" err="1"/>
              <a:t>memancing</a:t>
            </a:r>
            <a:r>
              <a:rPr lang="en-US" dirty="0"/>
              <a:t>, </a:t>
            </a:r>
            <a:r>
              <a:rPr lang="en-US" dirty="0" err="1"/>
              <a:t>menyelam</a:t>
            </a:r>
            <a:r>
              <a:rPr lang="en-US" dirty="0"/>
              <a:t> </a:t>
            </a:r>
            <a:r>
              <a:rPr lang="en-US" i="1" dirty="0"/>
              <a:t>(diving), snorkeling, </a:t>
            </a:r>
            <a:r>
              <a:rPr lang="en-US" dirty="0" err="1"/>
              <a:t>selancar</a:t>
            </a:r>
            <a:r>
              <a:rPr lang="en-US" dirty="0"/>
              <a:t>, dan lain </a:t>
            </a:r>
            <a:r>
              <a:rPr lang="en-US" dirty="0" err="1"/>
              <a:t>sebagainya</a:t>
            </a:r>
            <a:r>
              <a:rPr lang="en-US" dirty="0"/>
              <a:t>.</a:t>
            </a:r>
          </a:p>
          <a:p>
            <a:pPr algn="just"/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ekosistemnya</a:t>
            </a:r>
            <a:r>
              <a:rPr lang="en-US" dirty="0"/>
              <a:t>,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wisata</a:t>
            </a:r>
            <a:r>
              <a:rPr lang="en-US" dirty="0"/>
              <a:t> </a:t>
            </a:r>
            <a:r>
              <a:rPr lang="en-US" dirty="0" err="1"/>
              <a:t>bahari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lain </a:t>
            </a:r>
            <a:r>
              <a:rPr lang="en-US" dirty="0" err="1"/>
              <a:t>pantai</a:t>
            </a:r>
            <a:r>
              <a:rPr lang="en-US" dirty="0"/>
              <a:t>, mangrove, </a:t>
            </a:r>
            <a:r>
              <a:rPr lang="en-US" dirty="0" err="1"/>
              <a:t>lamun</a:t>
            </a:r>
            <a:r>
              <a:rPr lang="en-US" dirty="0"/>
              <a:t>, dan </a:t>
            </a:r>
            <a:r>
              <a:rPr lang="en-US" dirty="0" err="1"/>
              <a:t>terumbu</a:t>
            </a:r>
            <a:r>
              <a:rPr lang="en-US" dirty="0"/>
              <a:t> </a:t>
            </a:r>
            <a:r>
              <a:rPr lang="en-US" dirty="0" err="1"/>
              <a:t>karang</a:t>
            </a:r>
            <a:r>
              <a:rPr lang="en-US" dirty="0"/>
              <a:t>.</a:t>
            </a:r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BCB99AC-1954-F7F5-C997-6D779B04D4BC}"/>
              </a:ext>
            </a:extLst>
          </p:cNvPr>
          <p:cNvSpPr/>
          <p:nvPr/>
        </p:nvSpPr>
        <p:spPr>
          <a:xfrm>
            <a:off x="4223951" y="1179866"/>
            <a:ext cx="2007973" cy="376419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Wisata</a:t>
            </a:r>
            <a:r>
              <a:rPr lang="en-US" b="1" dirty="0"/>
              <a:t> </a:t>
            </a:r>
            <a:r>
              <a:rPr lang="en-US" b="1" dirty="0" err="1"/>
              <a:t>Bahari</a:t>
            </a:r>
            <a:endParaRPr lang="en-US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9C9CA5-4AD1-5491-97C1-37177F9F56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724" y="1843140"/>
            <a:ext cx="4061822" cy="406182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689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mountain, nature&#10;&#10;Description automatically generated">
            <a:extLst>
              <a:ext uri="{FF2B5EF4-FFF2-40B4-BE49-F238E27FC236}">
                <a16:creationId xmlns:a16="http://schemas.microsoft.com/office/drawing/2014/main" id="{FD7F8E47-F1EF-C33E-06BE-3FB1C3439F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085033"/>
            <a:ext cx="12191999" cy="5657544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7FB74B4F-E9E8-97C0-7179-C74652C0DCA9}"/>
              </a:ext>
            </a:extLst>
          </p:cNvPr>
          <p:cNvSpPr/>
          <p:nvPr/>
        </p:nvSpPr>
        <p:spPr>
          <a:xfrm>
            <a:off x="-18" y="-10358"/>
            <a:ext cx="12192000" cy="6317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32689"/>
                </a:schemeClr>
              </a:gs>
              <a:gs pos="74000">
                <a:schemeClr val="bg1"/>
              </a:gs>
              <a:gs pos="83000">
                <a:schemeClr val="bg1"/>
              </a:gs>
              <a:gs pos="100000">
                <a:schemeClr val="bg1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0CF3CA-9647-AD6B-8244-718531A70DFA}"/>
              </a:ext>
            </a:extLst>
          </p:cNvPr>
          <p:cNvSpPr/>
          <p:nvPr/>
        </p:nvSpPr>
        <p:spPr>
          <a:xfrm flipH="1">
            <a:off x="2603122" y="-15216"/>
            <a:ext cx="9588877" cy="183805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32689"/>
                </a:schemeClr>
              </a:gs>
              <a:gs pos="74000">
                <a:schemeClr val="bg1"/>
              </a:gs>
              <a:gs pos="83000">
                <a:schemeClr val="bg1"/>
              </a:gs>
              <a:gs pos="100000">
                <a:schemeClr val="bg1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D39249-1F42-CEB9-BBE6-00700556026D}"/>
              </a:ext>
            </a:extLst>
          </p:cNvPr>
          <p:cNvSpPr txBox="1"/>
          <p:nvPr/>
        </p:nvSpPr>
        <p:spPr>
          <a:xfrm>
            <a:off x="389034" y="513904"/>
            <a:ext cx="5706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2. </a:t>
            </a:r>
            <a:r>
              <a:rPr lang="en-US" b="1" dirty="0" err="1"/>
              <a:t>Pemanfaatan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Alam yang Ada di Indonesia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85D691-0C72-529E-0399-271BABBECBD5}"/>
              </a:ext>
            </a:extLst>
          </p:cNvPr>
          <p:cNvSpPr txBox="1"/>
          <p:nvPr/>
        </p:nvSpPr>
        <p:spPr>
          <a:xfrm>
            <a:off x="733148" y="1117097"/>
            <a:ext cx="10725665" cy="31393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dirty="0"/>
              <a:t>Untuk </a:t>
            </a:r>
            <a:r>
              <a:rPr lang="en-US" dirty="0" err="1"/>
              <a:t>memenuhi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/>
              <a:t>hidupnya</a:t>
            </a:r>
            <a:r>
              <a:rPr lang="en-US" dirty="0"/>
              <a:t>,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membutuhkan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pemenuhan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. 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terbatas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menyebabkan</a:t>
            </a:r>
            <a:r>
              <a:rPr lang="en-US" dirty="0"/>
              <a:t> </a:t>
            </a:r>
            <a:r>
              <a:rPr lang="en-US" dirty="0" err="1"/>
              <a:t>terjadinya</a:t>
            </a:r>
            <a:r>
              <a:rPr lang="en-US" dirty="0"/>
              <a:t> </a:t>
            </a:r>
            <a:r>
              <a:rPr lang="en-US" dirty="0" err="1"/>
              <a:t>eksploitasi</a:t>
            </a:r>
            <a:r>
              <a:rPr lang="en-US" dirty="0"/>
              <a:t> </a:t>
            </a:r>
            <a:r>
              <a:rPr lang="en-US" dirty="0" err="1"/>
              <a:t>berlebihan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. 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Agar </a:t>
            </a:r>
            <a:r>
              <a:rPr lang="en-US" dirty="0" err="1"/>
              <a:t>hal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memanfaatkan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menjaga</a:t>
            </a:r>
            <a:r>
              <a:rPr lang="en-US" dirty="0"/>
              <a:t> </a:t>
            </a:r>
            <a:r>
              <a:rPr lang="en-US" dirty="0" err="1"/>
              <a:t>kelestarian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hidup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dimanfaatkan</a:t>
            </a:r>
            <a:r>
              <a:rPr lang="en-US" dirty="0"/>
              <a:t> untuk </a:t>
            </a:r>
            <a:r>
              <a:rPr lang="en-US" dirty="0" err="1"/>
              <a:t>memenuhi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. </a:t>
            </a:r>
            <a:r>
              <a:rPr lang="en-US" dirty="0" err="1"/>
              <a:t>Menurut</a:t>
            </a:r>
            <a:r>
              <a:rPr lang="en-US" dirty="0"/>
              <a:t> UU RI No. 32 </a:t>
            </a:r>
            <a:r>
              <a:rPr lang="en-US" dirty="0" err="1"/>
              <a:t>Tahun</a:t>
            </a:r>
            <a:r>
              <a:rPr lang="en-US" dirty="0"/>
              <a:t> 2009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Perlindungan</a:t>
            </a:r>
            <a:r>
              <a:rPr lang="en-US" dirty="0"/>
              <a:t> dan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hidup</a:t>
            </a:r>
            <a:r>
              <a:rPr lang="en-US" dirty="0"/>
              <a:t>, </a:t>
            </a:r>
            <a:r>
              <a:rPr lang="en-US" dirty="0" err="1"/>
              <a:t>perlindungan</a:t>
            </a:r>
            <a:r>
              <a:rPr lang="en-US" dirty="0"/>
              <a:t> dan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hidup</a:t>
            </a:r>
            <a:r>
              <a:rPr lang="en-US" dirty="0"/>
              <a:t> </a:t>
            </a:r>
            <a:r>
              <a:rPr lang="en-US" dirty="0" err="1"/>
              <a:t>dilaksanakan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asas</a:t>
            </a:r>
            <a:r>
              <a:rPr lang="en-US" dirty="0"/>
              <a:t> </a:t>
            </a:r>
            <a:r>
              <a:rPr lang="en-US" dirty="0" err="1"/>
              <a:t>tanggung</a:t>
            </a:r>
            <a:r>
              <a:rPr lang="en-US" dirty="0"/>
              <a:t> </a:t>
            </a:r>
            <a:r>
              <a:rPr lang="en-US" dirty="0" err="1"/>
              <a:t>jawab</a:t>
            </a:r>
            <a:r>
              <a:rPr lang="en-US" dirty="0"/>
              <a:t> negara, </a:t>
            </a:r>
            <a:r>
              <a:rPr lang="en-US" dirty="0" err="1"/>
              <a:t>kelestarian</a:t>
            </a:r>
            <a:r>
              <a:rPr lang="en-US" dirty="0"/>
              <a:t> dan </a:t>
            </a:r>
            <a:r>
              <a:rPr lang="en-US" dirty="0" err="1"/>
              <a:t>keberlanjutan</a:t>
            </a:r>
            <a:r>
              <a:rPr lang="en-US" dirty="0"/>
              <a:t>, </a:t>
            </a:r>
            <a:r>
              <a:rPr lang="en-US" dirty="0" err="1"/>
              <a:t>keserasian</a:t>
            </a:r>
            <a:r>
              <a:rPr lang="en-US" dirty="0"/>
              <a:t> dan </a:t>
            </a:r>
            <a:r>
              <a:rPr lang="en-US" dirty="0" err="1"/>
              <a:t>keseimbangan</a:t>
            </a:r>
            <a:r>
              <a:rPr lang="en-US" dirty="0"/>
              <a:t>, </a:t>
            </a:r>
            <a:r>
              <a:rPr lang="en-US" dirty="0" err="1"/>
              <a:t>keterpaduan</a:t>
            </a:r>
            <a:r>
              <a:rPr lang="en-US" dirty="0"/>
              <a:t>, </a:t>
            </a:r>
            <a:r>
              <a:rPr lang="en-US" dirty="0" err="1"/>
              <a:t>manfaat</a:t>
            </a:r>
            <a:r>
              <a:rPr lang="en-US" dirty="0"/>
              <a:t>, </a:t>
            </a:r>
            <a:r>
              <a:rPr lang="en-US" dirty="0" err="1"/>
              <a:t>kehati-hatian</a:t>
            </a:r>
            <a:r>
              <a:rPr lang="en-US" dirty="0"/>
              <a:t>, </a:t>
            </a:r>
            <a:r>
              <a:rPr lang="en-US" dirty="0" err="1"/>
              <a:t>keadilan</a:t>
            </a:r>
            <a:r>
              <a:rPr lang="en-US" dirty="0"/>
              <a:t>, </a:t>
            </a:r>
            <a:r>
              <a:rPr lang="en-US" dirty="0" err="1"/>
              <a:t>ekoregion</a:t>
            </a:r>
            <a:r>
              <a:rPr lang="en-US" dirty="0"/>
              <a:t>, </a:t>
            </a:r>
            <a:r>
              <a:rPr lang="en-US" dirty="0" err="1"/>
              <a:t>keanekaragaman</a:t>
            </a:r>
            <a:r>
              <a:rPr lang="en-US" dirty="0"/>
              <a:t> </a:t>
            </a:r>
            <a:r>
              <a:rPr lang="en-US" dirty="0" err="1"/>
              <a:t>hayati</a:t>
            </a:r>
            <a:r>
              <a:rPr lang="en-US" dirty="0"/>
              <a:t>, </a:t>
            </a:r>
            <a:r>
              <a:rPr lang="en-US" dirty="0" err="1"/>
              <a:t>pencemar</a:t>
            </a:r>
            <a:r>
              <a:rPr lang="en-US" dirty="0"/>
              <a:t> </a:t>
            </a:r>
            <a:r>
              <a:rPr lang="en-US" dirty="0" err="1"/>
              <a:t>membayar</a:t>
            </a:r>
            <a:r>
              <a:rPr lang="en-US" dirty="0"/>
              <a:t>, </a:t>
            </a:r>
            <a:r>
              <a:rPr lang="en-US" dirty="0" err="1"/>
              <a:t>partisipatif</a:t>
            </a:r>
            <a:r>
              <a:rPr lang="en-US" dirty="0"/>
              <a:t>, </a:t>
            </a:r>
            <a:r>
              <a:rPr lang="en-US" dirty="0" err="1"/>
              <a:t>kearifan</a:t>
            </a:r>
            <a:r>
              <a:rPr lang="en-US" dirty="0"/>
              <a:t> </a:t>
            </a:r>
            <a:r>
              <a:rPr lang="en-US" dirty="0" err="1"/>
              <a:t>lokal</a:t>
            </a:r>
            <a:r>
              <a:rPr lang="en-US" dirty="0"/>
              <a:t>, tata </a:t>
            </a:r>
            <a:r>
              <a:rPr lang="en-US" dirty="0" err="1"/>
              <a:t>kelola</a:t>
            </a:r>
            <a:r>
              <a:rPr lang="en-US" dirty="0"/>
              <a:t> </a:t>
            </a:r>
            <a:r>
              <a:rPr lang="en-US" dirty="0" err="1"/>
              <a:t>pemerintahan</a:t>
            </a:r>
            <a:r>
              <a:rPr lang="en-US" dirty="0"/>
              <a:t> yang </a:t>
            </a:r>
            <a:r>
              <a:rPr lang="en-US" dirty="0" err="1"/>
              <a:t>baik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otonom</a:t>
            </a:r>
            <a:r>
              <a:rPr lang="en-US" dirty="0"/>
              <a:t> </a:t>
            </a:r>
            <a:r>
              <a:rPr lang="en-US" dirty="0" err="1"/>
              <a:t>daerah</a:t>
            </a:r>
            <a:r>
              <a:rPr lang="en-US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9918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angle 10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7" name="Isosceles Triangle 1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946BD24D-596D-BB4E-B213-FA2EF4BC7F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47" y="1792888"/>
            <a:ext cx="3352189" cy="3352189"/>
          </a:xfrm>
          <a:prstGeom prst="rect">
            <a:avLst/>
          </a:prstGeom>
          <a:ln>
            <a:noFill/>
          </a:ln>
        </p:spPr>
      </p:pic>
      <p:sp>
        <p:nvSpPr>
          <p:cNvPr id="119" name="Isosceles Triangle 1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6DCB5F1-878F-0A3C-1708-EE919BC5EA53}"/>
              </a:ext>
            </a:extLst>
          </p:cNvPr>
          <p:cNvSpPr txBox="1"/>
          <p:nvPr/>
        </p:nvSpPr>
        <p:spPr>
          <a:xfrm>
            <a:off x="4822717" y="2345310"/>
            <a:ext cx="7105135" cy="12356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C. </a:t>
            </a:r>
            <a:r>
              <a:rPr lang="en-US" sz="3200" b="1" dirty="0" err="1">
                <a:solidFill>
                  <a:srgbClr val="00206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Sumber</a:t>
            </a:r>
            <a:r>
              <a:rPr lang="en-US" sz="3200" b="1" dirty="0">
                <a:solidFill>
                  <a:srgbClr val="00206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Daya</a:t>
            </a:r>
            <a:r>
              <a:rPr lang="en-US" sz="3200" b="1" dirty="0">
                <a:solidFill>
                  <a:srgbClr val="00206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Manusia</a:t>
            </a:r>
            <a:endParaRPr lang="en-US" sz="3200" b="1" dirty="0">
              <a:solidFill>
                <a:srgbClr val="002060"/>
              </a:solidFill>
              <a:latin typeface="Hiragino Kaku Gothic StdN W8" panose="020B0800000000000000" pitchFamily="34" charset="-128"/>
              <a:ea typeface="Hiragino Kaku Gothic StdN W8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766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standing on a rock&#10;&#10;Description automatically generated with medium confidence">
            <a:extLst>
              <a:ext uri="{FF2B5EF4-FFF2-40B4-BE49-F238E27FC236}">
                <a16:creationId xmlns:a16="http://schemas.microsoft.com/office/drawing/2014/main" id="{4C1B77EB-B3FC-B898-B9B9-8E8D798772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" r="-1521"/>
          <a:stretch/>
        </p:blipFill>
        <p:spPr>
          <a:xfrm>
            <a:off x="0" y="-25434"/>
            <a:ext cx="12410748" cy="6673886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77DDD8A-6FFE-2819-67E5-2514119A32C3}"/>
              </a:ext>
            </a:extLst>
          </p:cNvPr>
          <p:cNvSpPr txBox="1"/>
          <p:nvPr/>
        </p:nvSpPr>
        <p:spPr>
          <a:xfrm>
            <a:off x="647043" y="614855"/>
            <a:ext cx="11066736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900" dirty="0" err="1"/>
              <a:t>Selain</a:t>
            </a:r>
            <a:r>
              <a:rPr lang="en-US" sz="1900" dirty="0"/>
              <a:t> </a:t>
            </a:r>
            <a:r>
              <a:rPr lang="en-US" sz="1900" dirty="0" err="1"/>
              <a:t>sumber</a:t>
            </a:r>
            <a:r>
              <a:rPr lang="en-US" sz="1900" dirty="0"/>
              <a:t> </a:t>
            </a:r>
            <a:r>
              <a:rPr lang="en-US" sz="1900" dirty="0" err="1"/>
              <a:t>daya</a:t>
            </a:r>
            <a:r>
              <a:rPr lang="en-US" sz="1900" dirty="0"/>
              <a:t> </a:t>
            </a:r>
            <a:r>
              <a:rPr lang="en-US" sz="1900" dirty="0" err="1"/>
              <a:t>alam</a:t>
            </a:r>
            <a:r>
              <a:rPr lang="en-US" sz="1900" dirty="0"/>
              <a:t>, </a:t>
            </a:r>
            <a:r>
              <a:rPr lang="en-US" sz="1900" dirty="0" err="1"/>
              <a:t>kita</a:t>
            </a:r>
            <a:r>
              <a:rPr lang="en-US" sz="1900" dirty="0"/>
              <a:t> juga </a:t>
            </a:r>
            <a:r>
              <a:rPr lang="en-US" sz="1900" dirty="0" err="1"/>
              <a:t>mengenal</a:t>
            </a:r>
            <a:r>
              <a:rPr lang="en-US" sz="1900" dirty="0"/>
              <a:t> </a:t>
            </a:r>
            <a:r>
              <a:rPr lang="en-US" sz="1900" dirty="0" err="1"/>
              <a:t>sumber</a:t>
            </a:r>
            <a:r>
              <a:rPr lang="en-US" sz="1900" dirty="0"/>
              <a:t> </a:t>
            </a:r>
            <a:r>
              <a:rPr lang="en-US" sz="1900" dirty="0" err="1"/>
              <a:t>daya</a:t>
            </a:r>
            <a:r>
              <a:rPr lang="en-US" sz="1900" dirty="0"/>
              <a:t> modal dan </a:t>
            </a:r>
            <a:r>
              <a:rPr lang="en-US" sz="1900" dirty="0" err="1"/>
              <a:t>sumber</a:t>
            </a:r>
            <a:r>
              <a:rPr lang="en-US" sz="1900" dirty="0"/>
              <a:t> </a:t>
            </a:r>
            <a:r>
              <a:rPr lang="en-US" sz="1900" dirty="0" err="1"/>
              <a:t>daya</a:t>
            </a:r>
            <a:r>
              <a:rPr lang="en-US" sz="1900" dirty="0"/>
              <a:t> </a:t>
            </a:r>
            <a:r>
              <a:rPr lang="en-US" sz="1900" dirty="0" err="1"/>
              <a:t>manusia</a:t>
            </a:r>
            <a:r>
              <a:rPr lang="en-US" sz="1900" dirty="0"/>
              <a:t>. </a:t>
            </a:r>
            <a:r>
              <a:rPr lang="en-US" sz="1900" dirty="0" err="1"/>
              <a:t>Secara</a:t>
            </a:r>
            <a:r>
              <a:rPr lang="en-US" sz="1900" dirty="0"/>
              <a:t> </a:t>
            </a:r>
            <a:r>
              <a:rPr lang="en-US" sz="1900" dirty="0" err="1"/>
              <a:t>mikro</a:t>
            </a:r>
            <a:r>
              <a:rPr lang="en-US" sz="1900" dirty="0"/>
              <a:t>, </a:t>
            </a:r>
            <a:r>
              <a:rPr lang="en-US" sz="1900" dirty="0" err="1"/>
              <a:t>sumber</a:t>
            </a:r>
            <a:r>
              <a:rPr lang="en-US" sz="1900" dirty="0"/>
              <a:t> </a:t>
            </a:r>
            <a:r>
              <a:rPr lang="en-US" sz="1900" dirty="0" err="1"/>
              <a:t>daya</a:t>
            </a:r>
            <a:r>
              <a:rPr lang="en-US" sz="1900" dirty="0"/>
              <a:t> </a:t>
            </a:r>
            <a:r>
              <a:rPr lang="en-US" sz="1900" dirty="0" err="1"/>
              <a:t>manusia</a:t>
            </a:r>
            <a:r>
              <a:rPr lang="en-US" sz="1900" dirty="0"/>
              <a:t> </a:t>
            </a:r>
            <a:r>
              <a:rPr lang="en-US" sz="1900" dirty="0" err="1"/>
              <a:t>adalah</a:t>
            </a:r>
            <a:r>
              <a:rPr lang="en-US" sz="1900" dirty="0"/>
              <a:t> </a:t>
            </a:r>
            <a:r>
              <a:rPr lang="en-US" sz="1900" dirty="0" err="1"/>
              <a:t>individu</a:t>
            </a:r>
            <a:r>
              <a:rPr lang="en-US" sz="1900" dirty="0"/>
              <a:t> yang </a:t>
            </a:r>
            <a:r>
              <a:rPr lang="en-US" sz="1900" dirty="0" err="1"/>
              <a:t>bekerja</a:t>
            </a:r>
            <a:r>
              <a:rPr lang="en-US" sz="1900" dirty="0"/>
              <a:t> dan </a:t>
            </a:r>
            <a:r>
              <a:rPr lang="en-US" sz="1900" dirty="0" err="1"/>
              <a:t>menjadi</a:t>
            </a:r>
            <a:r>
              <a:rPr lang="en-US" sz="1900" dirty="0"/>
              <a:t> </a:t>
            </a:r>
            <a:r>
              <a:rPr lang="en-US" sz="1900" dirty="0" err="1"/>
              <a:t>anggota</a:t>
            </a:r>
            <a:r>
              <a:rPr lang="en-US" sz="1900" dirty="0"/>
              <a:t> </a:t>
            </a:r>
            <a:r>
              <a:rPr lang="en-US" sz="1900" dirty="0" err="1"/>
              <a:t>suatu</a:t>
            </a:r>
            <a:r>
              <a:rPr lang="en-US" sz="1900" dirty="0"/>
              <a:t> </a:t>
            </a:r>
            <a:r>
              <a:rPr lang="en-US" sz="1900" dirty="0" err="1"/>
              <a:t>perusahaan</a:t>
            </a:r>
            <a:r>
              <a:rPr lang="en-US" sz="1900" dirty="0"/>
              <a:t> </a:t>
            </a:r>
            <a:r>
              <a:rPr lang="en-US" sz="1900" dirty="0" err="1"/>
              <a:t>atau</a:t>
            </a:r>
            <a:r>
              <a:rPr lang="en-US" sz="1900" dirty="0"/>
              <a:t> </a:t>
            </a:r>
            <a:r>
              <a:rPr lang="en-US" sz="1900" dirty="0" err="1"/>
              <a:t>institusi</a:t>
            </a:r>
            <a:r>
              <a:rPr lang="en-US" sz="1900" dirty="0"/>
              <a:t> dan </a:t>
            </a:r>
            <a:r>
              <a:rPr lang="en-US" sz="1900" dirty="0" err="1"/>
              <a:t>biasa</a:t>
            </a:r>
            <a:r>
              <a:rPr lang="en-US" sz="1900" dirty="0"/>
              <a:t> </a:t>
            </a:r>
            <a:r>
              <a:rPr lang="en-US" sz="1900" dirty="0" err="1"/>
              <a:t>disebut</a:t>
            </a:r>
            <a:r>
              <a:rPr lang="en-US" sz="1900" dirty="0"/>
              <a:t> </a:t>
            </a:r>
            <a:r>
              <a:rPr lang="en-US" sz="1900" dirty="0" err="1"/>
              <a:t>sebagai</a:t>
            </a:r>
            <a:r>
              <a:rPr lang="en-US" sz="1900" dirty="0"/>
              <a:t> </a:t>
            </a:r>
            <a:r>
              <a:rPr lang="en-US" sz="1900" dirty="0" err="1"/>
              <a:t>pegawai</a:t>
            </a:r>
            <a:r>
              <a:rPr lang="en-US" sz="1900" dirty="0"/>
              <a:t>, </a:t>
            </a:r>
            <a:r>
              <a:rPr lang="en-US" sz="1900" dirty="0" err="1"/>
              <a:t>buruh</a:t>
            </a:r>
            <a:r>
              <a:rPr lang="en-US" sz="1900" dirty="0"/>
              <a:t>, </a:t>
            </a:r>
            <a:r>
              <a:rPr lang="en-US" sz="1900" dirty="0" err="1"/>
              <a:t>karyawan</a:t>
            </a:r>
            <a:r>
              <a:rPr lang="en-US" sz="1900" dirty="0"/>
              <a:t>, </a:t>
            </a:r>
            <a:r>
              <a:rPr lang="en-US" sz="1900" dirty="0" err="1"/>
              <a:t>pekerja</a:t>
            </a:r>
            <a:r>
              <a:rPr lang="en-US" sz="1900" dirty="0"/>
              <a:t>, </a:t>
            </a:r>
            <a:r>
              <a:rPr lang="en-US" sz="1900" dirty="0" err="1"/>
              <a:t>tenaga</a:t>
            </a:r>
            <a:r>
              <a:rPr lang="en-US" sz="1900" dirty="0"/>
              <a:t> </a:t>
            </a:r>
            <a:r>
              <a:rPr lang="en-US" sz="1900" dirty="0" err="1"/>
              <a:t>kerja</a:t>
            </a:r>
            <a:r>
              <a:rPr lang="en-US" sz="1900" dirty="0"/>
              <a:t>, dan lain </a:t>
            </a:r>
            <a:r>
              <a:rPr lang="en-US" sz="1900" dirty="0" err="1"/>
              <a:t>sebagainya</a:t>
            </a:r>
            <a:r>
              <a:rPr lang="en-US" sz="1900" dirty="0"/>
              <a:t>. </a:t>
            </a:r>
            <a:r>
              <a:rPr lang="en-US" sz="1900" dirty="0" err="1"/>
              <a:t>Secara</a:t>
            </a:r>
            <a:r>
              <a:rPr lang="en-US" sz="1900" dirty="0"/>
              <a:t> </a:t>
            </a:r>
            <a:r>
              <a:rPr lang="en-US" sz="1900" dirty="0" err="1"/>
              <a:t>makro</a:t>
            </a:r>
            <a:r>
              <a:rPr lang="en-US" sz="1900" dirty="0"/>
              <a:t>, </a:t>
            </a:r>
            <a:r>
              <a:rPr lang="en-US" sz="1900" dirty="0" err="1"/>
              <a:t>sumber</a:t>
            </a:r>
            <a:r>
              <a:rPr lang="en-US" sz="1900" dirty="0"/>
              <a:t> </a:t>
            </a:r>
            <a:r>
              <a:rPr lang="en-US" sz="1900" dirty="0" err="1"/>
              <a:t>daya</a:t>
            </a:r>
            <a:r>
              <a:rPr lang="en-US" sz="1900" dirty="0"/>
              <a:t> </a:t>
            </a:r>
            <a:r>
              <a:rPr lang="en-US" sz="1900" dirty="0" err="1"/>
              <a:t>manusia</a:t>
            </a:r>
            <a:r>
              <a:rPr lang="en-US" sz="1900" dirty="0"/>
              <a:t> </a:t>
            </a:r>
            <a:r>
              <a:rPr lang="en-US" sz="1900" dirty="0" err="1"/>
              <a:t>adalah</a:t>
            </a:r>
            <a:r>
              <a:rPr lang="en-US" sz="1900" dirty="0"/>
              <a:t> </a:t>
            </a:r>
            <a:r>
              <a:rPr lang="en-US" sz="1900" dirty="0" err="1"/>
              <a:t>penduduk</a:t>
            </a:r>
            <a:r>
              <a:rPr lang="en-US" sz="1900" dirty="0"/>
              <a:t> </a:t>
            </a:r>
            <a:r>
              <a:rPr lang="en-US" sz="1900" dirty="0" err="1"/>
              <a:t>suatu</a:t>
            </a:r>
            <a:r>
              <a:rPr lang="en-US" sz="1900" dirty="0"/>
              <a:t> negara yang </a:t>
            </a:r>
            <a:r>
              <a:rPr lang="en-US" sz="1900" dirty="0" err="1"/>
              <a:t>sudah</a:t>
            </a:r>
            <a:r>
              <a:rPr lang="en-US" sz="1900" dirty="0"/>
              <a:t> </a:t>
            </a:r>
            <a:r>
              <a:rPr lang="en-US" sz="1900" dirty="0" err="1"/>
              <a:t>memasuki</a:t>
            </a:r>
            <a:r>
              <a:rPr lang="en-US" sz="1900" dirty="0"/>
              <a:t> </a:t>
            </a:r>
            <a:r>
              <a:rPr lang="en-US" sz="1900" dirty="0" err="1"/>
              <a:t>usia</a:t>
            </a:r>
            <a:r>
              <a:rPr lang="en-US" sz="1900" dirty="0"/>
              <a:t> </a:t>
            </a:r>
            <a:r>
              <a:rPr lang="en-US" sz="1900" dirty="0" err="1"/>
              <a:t>angkatan</a:t>
            </a:r>
            <a:r>
              <a:rPr lang="en-US" sz="1900" dirty="0"/>
              <a:t> </a:t>
            </a:r>
            <a:r>
              <a:rPr lang="en-US" sz="1900" dirty="0" err="1"/>
              <a:t>kerja</a:t>
            </a:r>
            <a:r>
              <a:rPr lang="en-US" sz="1900" dirty="0"/>
              <a:t>, </a:t>
            </a:r>
            <a:r>
              <a:rPr lang="en-US" sz="1900" dirty="0" err="1"/>
              <a:t>baik</a:t>
            </a:r>
            <a:r>
              <a:rPr lang="en-US" sz="1900" dirty="0"/>
              <a:t> yang </a:t>
            </a:r>
            <a:r>
              <a:rPr lang="en-US" sz="1900" dirty="0" err="1"/>
              <a:t>belum</a:t>
            </a:r>
            <a:r>
              <a:rPr lang="en-US" sz="1900" dirty="0"/>
              <a:t> </a:t>
            </a:r>
            <a:r>
              <a:rPr lang="en-US" sz="1900" dirty="0" err="1"/>
              <a:t>bekerja</a:t>
            </a:r>
            <a:r>
              <a:rPr lang="en-US" sz="1900" dirty="0"/>
              <a:t> </a:t>
            </a:r>
            <a:r>
              <a:rPr lang="en-US" sz="1900" dirty="0" err="1"/>
              <a:t>maupun</a:t>
            </a:r>
            <a:r>
              <a:rPr lang="en-US" sz="1900" dirty="0"/>
              <a:t> yang </a:t>
            </a:r>
            <a:r>
              <a:rPr lang="en-US" sz="1900" dirty="0" err="1"/>
              <a:t>sudah</a:t>
            </a:r>
            <a:r>
              <a:rPr lang="en-US" sz="1900" dirty="0"/>
              <a:t> </a:t>
            </a:r>
            <a:r>
              <a:rPr lang="en-US" sz="1900" dirty="0" err="1"/>
              <a:t>bekerja</a:t>
            </a:r>
            <a:r>
              <a:rPr lang="en-US" sz="1900" dirty="0"/>
              <a:t>.</a:t>
            </a:r>
            <a:endParaRPr sz="1900" dirty="0"/>
          </a:p>
        </p:txBody>
      </p:sp>
    </p:spTree>
    <p:extLst>
      <p:ext uri="{BB962C8B-B14F-4D97-AF65-F5344CB8AC3E}">
        <p14:creationId xmlns:p14="http://schemas.microsoft.com/office/powerpoint/2010/main" val="69788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29417C8-4A73-9678-CF0A-371F002B1068}"/>
              </a:ext>
            </a:extLst>
          </p:cNvPr>
          <p:cNvSpPr/>
          <p:nvPr/>
        </p:nvSpPr>
        <p:spPr>
          <a:xfrm>
            <a:off x="0" y="0"/>
            <a:ext cx="12192000" cy="629708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32689"/>
                </a:schemeClr>
              </a:gs>
              <a:gs pos="74000">
                <a:schemeClr val="bg1"/>
              </a:gs>
              <a:gs pos="83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F22CC94E-66B6-6C24-35F2-5605EFE3513D}"/>
              </a:ext>
            </a:extLst>
          </p:cNvPr>
          <p:cNvSpPr txBox="1"/>
          <p:nvPr/>
        </p:nvSpPr>
        <p:spPr>
          <a:xfrm>
            <a:off x="4091940" y="538902"/>
            <a:ext cx="63646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latin typeface="Eras Bold ITC" panose="020B0602030504020804" pitchFamily="34" charset="77"/>
              </a:rPr>
              <a:t>Kondisi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Eras Bold ITC" panose="020B0602030504020804" pitchFamily="34" charset="77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latin typeface="Eras Bold ITC" panose="020B0602030504020804" pitchFamily="34" charset="77"/>
              </a:rPr>
              <a:t>Geografis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Eras Bold ITC" panose="020B0602030504020804" pitchFamily="34" charset="77"/>
              </a:rPr>
              <a:t> dan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latin typeface="Eras Bold ITC" panose="020B0602030504020804" pitchFamily="34" charset="77"/>
              </a:rPr>
              <a:t>Pelestarian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Eras Bold ITC" panose="020B0602030504020804" pitchFamily="34" charset="77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latin typeface="Eras Bold ITC" panose="020B0602030504020804" pitchFamily="34" charset="77"/>
              </a:rPr>
              <a:t>Sumber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Eras Bold ITC" panose="020B0602030504020804" pitchFamily="34" charset="77"/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latin typeface="Eras Bold ITC" panose="020B0602030504020804" pitchFamily="34" charset="77"/>
              </a:rPr>
              <a:t>Daya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Eras Bold ITC" panose="020B0602030504020804" pitchFamily="34" charset="77"/>
              </a:rPr>
              <a:t> Alam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F91CFC2-CBBA-B373-253F-A0D2A285396B}"/>
              </a:ext>
            </a:extLst>
          </p:cNvPr>
          <p:cNvGrpSpPr/>
          <p:nvPr/>
        </p:nvGrpSpPr>
        <p:grpSpPr>
          <a:xfrm>
            <a:off x="10456545" y="382963"/>
            <a:ext cx="1339215" cy="1192896"/>
            <a:chOff x="10456545" y="382963"/>
            <a:chExt cx="1339215" cy="119289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34F0363-057A-05F5-6098-106B94316396}"/>
                </a:ext>
              </a:extLst>
            </p:cNvPr>
            <p:cNvSpPr/>
            <p:nvPr/>
          </p:nvSpPr>
          <p:spPr>
            <a:xfrm>
              <a:off x="10567035" y="382963"/>
              <a:ext cx="1228725" cy="115358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939AA35-DCDD-D66F-B3EB-B7A094641871}"/>
                </a:ext>
              </a:extLst>
            </p:cNvPr>
            <p:cNvSpPr/>
            <p:nvPr/>
          </p:nvSpPr>
          <p:spPr>
            <a:xfrm>
              <a:off x="10456545" y="422275"/>
              <a:ext cx="1228725" cy="11535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7714848-BF94-4D66-F749-50635F07D75C}"/>
                </a:ext>
              </a:extLst>
            </p:cNvPr>
            <p:cNvSpPr txBox="1"/>
            <p:nvPr/>
          </p:nvSpPr>
          <p:spPr>
            <a:xfrm>
              <a:off x="10567035" y="522013"/>
              <a:ext cx="100012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  <a:latin typeface="Eras Bold ITC" panose="020B0602030504020804" pitchFamily="34" charset="77"/>
                </a:rPr>
                <a:t>Bab 1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97B4685-7127-4B32-6A17-1B0821659968}"/>
              </a:ext>
            </a:extLst>
          </p:cNvPr>
          <p:cNvSpPr txBox="1"/>
          <p:nvPr/>
        </p:nvSpPr>
        <p:spPr>
          <a:xfrm>
            <a:off x="4793932" y="2482154"/>
            <a:ext cx="7001828" cy="2862322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Peserta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didik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diharapkan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mampu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memaparkan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keberagaman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alam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Indonesia;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menganalisis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pemanfaatan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daya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alam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di Indonesia;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mendesain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upaya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untuk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meningkatkan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kualitas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daya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manusia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di Indonesia;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menguraikan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peran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lembaga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sosial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dalam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pemanfaatan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daya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alam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dan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daya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manusia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;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serta</a:t>
            </a:r>
            <a:endParaRPr lang="en-US" dirty="0">
              <a:solidFill>
                <a:schemeClr val="tx1"/>
              </a:solidFill>
              <a:latin typeface="Oriya MN" pitchFamily="2" charset="0"/>
              <a:cs typeface="Oriya MN" pitchFamily="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menunjukkan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hubungan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kondisi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geografis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dengan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kegiatan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ekonomi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dan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masuknya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pengaruh</a:t>
            </a:r>
            <a:r>
              <a:rPr lang="en-US" dirty="0">
                <a:solidFill>
                  <a:schemeClr val="tx1"/>
                </a:solidFill>
                <a:latin typeface="Oriya MN" pitchFamily="2" charset="0"/>
                <a:cs typeface="Oriya MN" pitchFamily="2" charset="0"/>
              </a:rPr>
              <a:t> Hindu-Buddha di Indonesia.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BF29E77D-CDDC-1FC6-BC42-431985C5A0D5}"/>
              </a:ext>
            </a:extLst>
          </p:cNvPr>
          <p:cNvSpPr/>
          <p:nvPr/>
        </p:nvSpPr>
        <p:spPr>
          <a:xfrm>
            <a:off x="4771072" y="1956374"/>
            <a:ext cx="2503170" cy="54864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55D437-6F9B-9BDD-C676-3A9FD5115393}"/>
              </a:ext>
            </a:extLst>
          </p:cNvPr>
          <p:cNvSpPr txBox="1"/>
          <p:nvPr/>
        </p:nvSpPr>
        <p:spPr>
          <a:xfrm>
            <a:off x="4691062" y="2057462"/>
            <a:ext cx="2681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Oriya MN" pitchFamily="2" charset="0"/>
                <a:cs typeface="Oriya MN" pitchFamily="2" charset="0"/>
              </a:rPr>
              <a:t>Tujuan</a:t>
            </a:r>
            <a:r>
              <a:rPr lang="en-US" b="1" dirty="0">
                <a:latin typeface="Oriya MN" pitchFamily="2" charset="0"/>
                <a:cs typeface="Oriya MN" pitchFamily="2" charset="0"/>
              </a:rPr>
              <a:t> Pembelajaran</a:t>
            </a:r>
          </a:p>
        </p:txBody>
      </p:sp>
    </p:spTree>
    <p:extLst>
      <p:ext uri="{BB962C8B-B14F-4D97-AF65-F5344CB8AC3E}">
        <p14:creationId xmlns:p14="http://schemas.microsoft.com/office/powerpoint/2010/main" val="270101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7AA5FE9-6A2C-8534-A8F2-B883F8EF01A0}"/>
              </a:ext>
            </a:extLst>
          </p:cNvPr>
          <p:cNvSpPr/>
          <p:nvPr/>
        </p:nvSpPr>
        <p:spPr>
          <a:xfrm>
            <a:off x="2632841" y="1146223"/>
            <a:ext cx="8607973" cy="451375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69550AD-06DA-58C8-2834-F02B227B76B4}"/>
              </a:ext>
            </a:extLst>
          </p:cNvPr>
          <p:cNvSpPr txBox="1"/>
          <p:nvPr/>
        </p:nvSpPr>
        <p:spPr>
          <a:xfrm>
            <a:off x="389034" y="513904"/>
            <a:ext cx="4354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1. </a:t>
            </a:r>
            <a:r>
              <a:rPr lang="en-US" b="1" dirty="0" err="1"/>
              <a:t>Kualitas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Manusia</a:t>
            </a:r>
            <a:r>
              <a:rPr lang="en-US" b="1" dirty="0"/>
              <a:t> Indonesia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249979-44BA-6F71-3963-29E997A52C7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546" y="1963101"/>
            <a:ext cx="4670876" cy="2880000"/>
          </a:xfrm>
          <a:prstGeom prst="flowChartAlternateProcess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913D35-F886-D7B6-2DA0-BAEFDF1D7759}"/>
              </a:ext>
            </a:extLst>
          </p:cNvPr>
          <p:cNvSpPr txBox="1"/>
          <p:nvPr/>
        </p:nvSpPr>
        <p:spPr>
          <a:xfrm>
            <a:off x="5256794" y="1748802"/>
            <a:ext cx="5738648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900" dirty="0" err="1"/>
              <a:t>Sensus</a:t>
            </a:r>
            <a:r>
              <a:rPr lang="en-US" sz="1900" dirty="0"/>
              <a:t> </a:t>
            </a:r>
            <a:r>
              <a:rPr lang="en-US" sz="1900" dirty="0" err="1"/>
              <a:t>penduduk</a:t>
            </a:r>
            <a:r>
              <a:rPr lang="en-US" sz="1900" dirty="0"/>
              <a:t> oleh BPS </a:t>
            </a:r>
            <a:r>
              <a:rPr lang="en-US" sz="1900" dirty="0" err="1"/>
              <a:t>tahun</a:t>
            </a:r>
            <a:r>
              <a:rPr lang="en-US" sz="1900" dirty="0"/>
              <a:t> 2020 </a:t>
            </a:r>
            <a:r>
              <a:rPr lang="en-US" sz="1900" dirty="0" err="1"/>
              <a:t>mencatat</a:t>
            </a:r>
            <a:r>
              <a:rPr lang="en-US" sz="1900" dirty="0"/>
              <a:t> </a:t>
            </a:r>
            <a:r>
              <a:rPr lang="en-US" sz="1900" dirty="0" err="1"/>
              <a:t>bahwa</a:t>
            </a:r>
            <a:r>
              <a:rPr lang="en-US" sz="1900" dirty="0"/>
              <a:t> </a:t>
            </a:r>
            <a:r>
              <a:rPr lang="en-US" sz="1900" dirty="0" err="1"/>
              <a:t>penduduk</a:t>
            </a:r>
            <a:r>
              <a:rPr lang="en-US" sz="1900" dirty="0"/>
              <a:t> Indonesia </a:t>
            </a:r>
            <a:r>
              <a:rPr lang="en-US" sz="1900" dirty="0" err="1"/>
              <a:t>berjumlah</a:t>
            </a:r>
            <a:r>
              <a:rPr lang="en-US" sz="1900" dirty="0"/>
              <a:t> 270,20 </a:t>
            </a:r>
            <a:r>
              <a:rPr lang="en-US" sz="1900" dirty="0" err="1"/>
              <a:t>juta</a:t>
            </a:r>
            <a:r>
              <a:rPr lang="en-US" sz="1900" dirty="0"/>
              <a:t> </a:t>
            </a:r>
            <a:r>
              <a:rPr lang="en-US" sz="1900" dirty="0" err="1"/>
              <a:t>jiwa</a:t>
            </a:r>
            <a:r>
              <a:rPr lang="en-US" sz="1900" dirty="0"/>
              <a:t> </a:t>
            </a:r>
            <a:r>
              <a:rPr lang="en-US" sz="1900" dirty="0" err="1"/>
              <a:t>dengan</a:t>
            </a:r>
            <a:r>
              <a:rPr lang="en-US" sz="1900" dirty="0"/>
              <a:t> 70,72 </a:t>
            </a:r>
            <a:r>
              <a:rPr lang="en-US" sz="1900" dirty="0" err="1"/>
              <a:t>persennya</a:t>
            </a:r>
            <a:r>
              <a:rPr lang="en-US" sz="1900" dirty="0"/>
              <a:t> </a:t>
            </a:r>
            <a:r>
              <a:rPr lang="en-US" sz="1900" dirty="0" err="1"/>
              <a:t>merupakan</a:t>
            </a:r>
            <a:r>
              <a:rPr lang="en-US" sz="1900" dirty="0"/>
              <a:t> </a:t>
            </a:r>
            <a:r>
              <a:rPr lang="en-US" sz="1900" dirty="0" err="1"/>
              <a:t>penduduk</a:t>
            </a:r>
            <a:r>
              <a:rPr lang="en-US" sz="1900" dirty="0"/>
              <a:t> </a:t>
            </a:r>
            <a:r>
              <a:rPr lang="en-US" sz="1900" dirty="0" err="1"/>
              <a:t>berusia</a:t>
            </a:r>
            <a:r>
              <a:rPr lang="en-US" sz="1900" dirty="0"/>
              <a:t> </a:t>
            </a:r>
            <a:r>
              <a:rPr lang="en-US" sz="1900" dirty="0" err="1"/>
              <a:t>produktif</a:t>
            </a:r>
            <a:r>
              <a:rPr lang="en-US" sz="1900" dirty="0"/>
              <a:t> (15–64 </a:t>
            </a:r>
            <a:r>
              <a:rPr lang="en-US" sz="1900" dirty="0" err="1"/>
              <a:t>tahun</a:t>
            </a:r>
            <a:r>
              <a:rPr lang="en-US" sz="1900" dirty="0"/>
              <a:t>) </a:t>
            </a:r>
            <a:r>
              <a:rPr lang="en-US" sz="1900" dirty="0" err="1"/>
              <a:t>sebagai</a:t>
            </a:r>
            <a:r>
              <a:rPr lang="en-US" sz="1900" dirty="0"/>
              <a:t> bonus </a:t>
            </a:r>
            <a:r>
              <a:rPr lang="en-US" sz="1900" dirty="0" err="1"/>
              <a:t>demografi</a:t>
            </a:r>
            <a:r>
              <a:rPr lang="en-US" sz="1900" dirty="0"/>
              <a:t>.</a:t>
            </a:r>
          </a:p>
          <a:p>
            <a:pPr algn="just"/>
            <a:r>
              <a:rPr lang="en-US" sz="1900" dirty="0"/>
              <a:t>Dari </a:t>
            </a:r>
            <a:r>
              <a:rPr lang="en-US" sz="1900" dirty="0" err="1"/>
              <a:t>Indeks</a:t>
            </a:r>
            <a:r>
              <a:rPr lang="en-US" sz="1900" dirty="0"/>
              <a:t> Pembangunan </a:t>
            </a:r>
            <a:r>
              <a:rPr lang="en-US" sz="1900" dirty="0" err="1"/>
              <a:t>Manusia</a:t>
            </a:r>
            <a:r>
              <a:rPr lang="en-US" sz="1900" dirty="0"/>
              <a:t> </a:t>
            </a:r>
            <a:r>
              <a:rPr lang="en-US" sz="1900" i="1" dirty="0"/>
              <a:t>(Human Development Index) </a:t>
            </a:r>
            <a:r>
              <a:rPr lang="en-US" sz="1900" dirty="0"/>
              <a:t>Indonesia </a:t>
            </a:r>
            <a:r>
              <a:rPr lang="en-US" sz="1900" dirty="0" err="1"/>
              <a:t>tahun</a:t>
            </a:r>
            <a:r>
              <a:rPr lang="en-US" sz="1900" dirty="0"/>
              <a:t> 2021 </a:t>
            </a:r>
            <a:r>
              <a:rPr lang="en-US" sz="1900" dirty="0" err="1"/>
              <a:t>terlihat</a:t>
            </a:r>
            <a:r>
              <a:rPr lang="en-US" sz="1900" dirty="0"/>
              <a:t> </a:t>
            </a:r>
            <a:r>
              <a:rPr lang="en-US" sz="1900" dirty="0" err="1"/>
              <a:t>adanya</a:t>
            </a:r>
            <a:r>
              <a:rPr lang="en-US" sz="1900" dirty="0"/>
              <a:t> </a:t>
            </a:r>
            <a:r>
              <a:rPr lang="en-US" sz="1900" dirty="0" err="1"/>
              <a:t>peningkatan</a:t>
            </a:r>
            <a:r>
              <a:rPr lang="en-US" sz="1900" dirty="0"/>
              <a:t> </a:t>
            </a:r>
            <a:r>
              <a:rPr lang="en-US" sz="1900" dirty="0" err="1"/>
              <a:t>sumber</a:t>
            </a:r>
            <a:r>
              <a:rPr lang="en-US" sz="1900" dirty="0"/>
              <a:t> </a:t>
            </a:r>
            <a:r>
              <a:rPr lang="en-US" sz="1900" dirty="0" err="1"/>
              <a:t>daya</a:t>
            </a:r>
            <a:r>
              <a:rPr lang="en-US" sz="1900" dirty="0"/>
              <a:t> </a:t>
            </a:r>
            <a:r>
              <a:rPr lang="en-US" sz="1900" dirty="0" err="1"/>
              <a:t>manusia</a:t>
            </a:r>
            <a:r>
              <a:rPr lang="en-US" sz="1900" dirty="0"/>
              <a:t> yang </a:t>
            </a:r>
            <a:r>
              <a:rPr lang="en-US" sz="1900" dirty="0" err="1"/>
              <a:t>mencapai</a:t>
            </a:r>
            <a:r>
              <a:rPr lang="en-US" sz="1900" dirty="0"/>
              <a:t> </a:t>
            </a:r>
            <a:r>
              <a:rPr lang="en-US" sz="1900" dirty="0" err="1"/>
              <a:t>angka</a:t>
            </a:r>
            <a:r>
              <a:rPr lang="en-US" sz="1900" dirty="0"/>
              <a:t> 72,29 </a:t>
            </a:r>
            <a:r>
              <a:rPr lang="en-US" sz="1900" dirty="0" err="1"/>
              <a:t>meningkat</a:t>
            </a:r>
            <a:r>
              <a:rPr lang="en-US" sz="1900" dirty="0"/>
              <a:t> </a:t>
            </a:r>
            <a:r>
              <a:rPr lang="en-US" sz="1900" dirty="0" err="1"/>
              <a:t>sebesar</a:t>
            </a:r>
            <a:r>
              <a:rPr lang="en-US" sz="1900" dirty="0"/>
              <a:t> 0,35 </a:t>
            </a:r>
            <a:r>
              <a:rPr lang="en-US" sz="1900" dirty="0" err="1"/>
              <a:t>poin</a:t>
            </a:r>
            <a:r>
              <a:rPr lang="en-US" sz="1900" dirty="0"/>
              <a:t> </a:t>
            </a:r>
            <a:r>
              <a:rPr lang="en-US" sz="1900" dirty="0" err="1"/>
              <a:t>dari</a:t>
            </a:r>
            <a:r>
              <a:rPr lang="en-US" sz="1900" dirty="0"/>
              <a:t> </a:t>
            </a:r>
            <a:r>
              <a:rPr lang="en-US" sz="1900" dirty="0" err="1"/>
              <a:t>tahun</a:t>
            </a:r>
            <a:r>
              <a:rPr lang="en-US" sz="1900" dirty="0"/>
              <a:t> </a:t>
            </a:r>
            <a:r>
              <a:rPr lang="en-US" sz="1900" dirty="0" err="1"/>
              <a:t>sebelumnya</a:t>
            </a:r>
            <a:r>
              <a:rPr lang="en-US" sz="1900" dirty="0"/>
              <a:t> </a:t>
            </a:r>
            <a:r>
              <a:rPr lang="en-US" sz="1900" dirty="0" err="1"/>
              <a:t>dengan</a:t>
            </a:r>
            <a:r>
              <a:rPr lang="en-US" sz="1900" dirty="0"/>
              <a:t> </a:t>
            </a:r>
            <a:r>
              <a:rPr lang="en-US" sz="1900" dirty="0" err="1"/>
              <a:t>angka</a:t>
            </a:r>
            <a:r>
              <a:rPr lang="en-US" sz="1900" dirty="0"/>
              <a:t> 71,94. IPM </a:t>
            </a:r>
            <a:r>
              <a:rPr lang="en-US" sz="1900" dirty="0" err="1"/>
              <a:t>menggambarkan</a:t>
            </a:r>
            <a:r>
              <a:rPr lang="en-US" sz="1900" dirty="0"/>
              <a:t> </a:t>
            </a:r>
            <a:r>
              <a:rPr lang="en-US" sz="1900" dirty="0" err="1"/>
              <a:t>peluang</a:t>
            </a:r>
            <a:r>
              <a:rPr lang="en-US" sz="1900" dirty="0"/>
              <a:t> </a:t>
            </a:r>
            <a:r>
              <a:rPr lang="en-US" sz="1900" dirty="0" err="1"/>
              <a:t>hidup</a:t>
            </a:r>
            <a:r>
              <a:rPr lang="en-US" sz="1900" dirty="0"/>
              <a:t>, </a:t>
            </a:r>
            <a:r>
              <a:rPr lang="en-US" sz="1900" dirty="0" err="1"/>
              <a:t>pengetahuan</a:t>
            </a:r>
            <a:r>
              <a:rPr lang="en-US" sz="1900" dirty="0"/>
              <a:t>, dan </a:t>
            </a:r>
            <a:r>
              <a:rPr lang="en-US" sz="1900" dirty="0" err="1"/>
              <a:t>standar</a:t>
            </a:r>
            <a:r>
              <a:rPr lang="en-US" sz="1900" dirty="0"/>
              <a:t> </a:t>
            </a:r>
            <a:r>
              <a:rPr lang="en-US" sz="1900" dirty="0" err="1"/>
              <a:t>hidup</a:t>
            </a:r>
            <a:r>
              <a:rPr lang="en-US" sz="1900" dirty="0"/>
              <a:t> </a:t>
            </a:r>
            <a:r>
              <a:rPr lang="en-US" sz="1900" dirty="0" err="1"/>
              <a:t>layak</a:t>
            </a:r>
            <a:r>
              <a:rPr lang="en-US" sz="1900" dirty="0"/>
              <a:t>. </a:t>
            </a:r>
            <a:endParaRPr sz="1900" i="1" dirty="0"/>
          </a:p>
        </p:txBody>
      </p:sp>
    </p:spTree>
    <p:extLst>
      <p:ext uri="{BB962C8B-B14F-4D97-AF65-F5344CB8AC3E}">
        <p14:creationId xmlns:p14="http://schemas.microsoft.com/office/powerpoint/2010/main" val="31995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D">
            <a:alpha val="34397"/>
          </a:srgb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0B76E48-C612-945B-4F59-91CFA9BD0D56}"/>
              </a:ext>
            </a:extLst>
          </p:cNvPr>
          <p:cNvSpPr txBox="1"/>
          <p:nvPr/>
        </p:nvSpPr>
        <p:spPr>
          <a:xfrm>
            <a:off x="389034" y="513904"/>
            <a:ext cx="5728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2. </a:t>
            </a:r>
            <a:r>
              <a:rPr lang="en-US" b="1" dirty="0" err="1"/>
              <a:t>Meningkatkan</a:t>
            </a:r>
            <a:r>
              <a:rPr lang="en-US" b="1" dirty="0"/>
              <a:t> </a:t>
            </a:r>
            <a:r>
              <a:rPr lang="en-US" b="1" dirty="0" err="1"/>
              <a:t>Kualitas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Manusia</a:t>
            </a:r>
            <a:r>
              <a:rPr lang="en-US" b="1" dirty="0"/>
              <a:t> Indonesia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8377F1-71C3-D8CE-B210-7505BD231B7E}"/>
              </a:ext>
            </a:extLst>
          </p:cNvPr>
          <p:cNvSpPr txBox="1"/>
          <p:nvPr/>
        </p:nvSpPr>
        <p:spPr>
          <a:xfrm>
            <a:off x="631265" y="829448"/>
            <a:ext cx="111745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Empat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(</a:t>
            </a:r>
            <a:r>
              <a:rPr lang="en-US" dirty="0" err="1"/>
              <a:t>Basmar</a:t>
            </a:r>
            <a:r>
              <a:rPr lang="en-US" dirty="0"/>
              <a:t>, 2021)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hidup</a:t>
            </a:r>
            <a:r>
              <a:rPr lang="en-US" dirty="0"/>
              <a:t> yang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jasmani</a:t>
            </a:r>
            <a:r>
              <a:rPr lang="en-US" dirty="0"/>
              <a:t> dan </a:t>
            </a:r>
            <a:r>
              <a:rPr lang="en-US" dirty="0" err="1"/>
              <a:t>rohani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kehidupan</a:t>
            </a:r>
            <a:r>
              <a:rPr lang="en-US" dirty="0"/>
              <a:t>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produktif</a:t>
            </a:r>
            <a:r>
              <a:rPr lang="en-US" dirty="0"/>
              <a:t> dan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pemerataan</a:t>
            </a:r>
            <a:r>
              <a:rPr lang="en-US" dirty="0"/>
              <a:t> </a:t>
            </a:r>
            <a:r>
              <a:rPr lang="en-US" dirty="0" err="1"/>
              <a:t>penyebarannya</a:t>
            </a:r>
            <a:r>
              <a:rPr lang="en-US" dirty="0"/>
              <a:t>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usmber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untuk </a:t>
            </a:r>
            <a:r>
              <a:rPr lang="en-US" dirty="0" err="1"/>
              <a:t>memanfaatkan</a:t>
            </a:r>
            <a:r>
              <a:rPr lang="en-US" dirty="0"/>
              <a:t>, </a:t>
            </a:r>
            <a:r>
              <a:rPr lang="en-US" dirty="0" err="1"/>
              <a:t>mengembangkan</a:t>
            </a:r>
            <a:r>
              <a:rPr lang="en-US" dirty="0"/>
              <a:t>, dan </a:t>
            </a:r>
            <a:r>
              <a:rPr lang="en-US" dirty="0" err="1"/>
              <a:t>menguasai</a:t>
            </a:r>
            <a:r>
              <a:rPr lang="en-US" dirty="0"/>
              <a:t> </a:t>
            </a:r>
            <a:r>
              <a:rPr lang="en-US" dirty="0" err="1"/>
              <a:t>iptek</a:t>
            </a:r>
            <a:r>
              <a:rPr lang="en-US" dirty="0"/>
              <a:t> yang </a:t>
            </a:r>
            <a:r>
              <a:rPr lang="en-US" dirty="0" err="1"/>
              <a:t>berwawasan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pranata</a:t>
            </a:r>
            <a:r>
              <a:rPr lang="en-US" dirty="0"/>
              <a:t> yang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kelembagaan</a:t>
            </a:r>
            <a:r>
              <a:rPr lang="en-US" dirty="0"/>
              <a:t> dan </a:t>
            </a:r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hukum</a:t>
            </a:r>
            <a:r>
              <a:rPr lang="en-US" dirty="0"/>
              <a:t> yang </a:t>
            </a:r>
            <a:r>
              <a:rPr lang="en-US" dirty="0" err="1"/>
              <a:t>mendukung</a:t>
            </a:r>
            <a:r>
              <a:rPr lang="en-US" dirty="0"/>
              <a:t> </a:t>
            </a:r>
            <a:r>
              <a:rPr lang="en-US" dirty="0" err="1"/>
              <a:t>usaha</a:t>
            </a:r>
            <a:r>
              <a:rPr lang="en-US" dirty="0"/>
              <a:t> </a:t>
            </a: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BAFD49-52CA-192D-EE03-83FD66E358D7}"/>
              </a:ext>
            </a:extLst>
          </p:cNvPr>
          <p:cNvSpPr txBox="1"/>
          <p:nvPr/>
        </p:nvSpPr>
        <p:spPr>
          <a:xfrm>
            <a:off x="631265" y="3244192"/>
            <a:ext cx="111745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Untuk </a:t>
            </a:r>
            <a:r>
              <a:rPr lang="en-US" dirty="0" err="1"/>
              <a:t>membangun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yang </a:t>
            </a:r>
            <a:r>
              <a:rPr lang="en-US" dirty="0" err="1"/>
              <a:t>unggul</a:t>
            </a:r>
            <a:r>
              <a:rPr lang="en-US" dirty="0"/>
              <a:t>,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hal-hal</a:t>
            </a:r>
            <a:r>
              <a:rPr lang="en-US" dirty="0"/>
              <a:t> yang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prioritas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(</a:t>
            </a:r>
            <a:r>
              <a:rPr lang="en-US" dirty="0" err="1"/>
              <a:t>Rostini</a:t>
            </a:r>
            <a:r>
              <a:rPr lang="en-US" dirty="0"/>
              <a:t>, </a:t>
            </a:r>
            <a:r>
              <a:rPr lang="en-US" dirty="0" err="1"/>
              <a:t>dkk</a:t>
            </a:r>
            <a:r>
              <a:rPr lang="en-US" dirty="0"/>
              <a:t>. 2021),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dirty="0" err="1"/>
              <a:t>Menata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menyeluruh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dan </a:t>
            </a:r>
            <a:r>
              <a:rPr lang="en-US" dirty="0" err="1"/>
              <a:t>berkualitas</a:t>
            </a:r>
            <a:r>
              <a:rPr lang="en-US" dirty="0"/>
              <a:t>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dirty="0" err="1"/>
              <a:t>Menguatkan</a:t>
            </a:r>
            <a:r>
              <a:rPr lang="en-US" dirty="0"/>
              <a:t> </a:t>
            </a:r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lembaga</a:t>
            </a:r>
            <a:r>
              <a:rPr lang="en-US" dirty="0"/>
              <a:t> agama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kehidupan</a:t>
            </a:r>
            <a:r>
              <a:rPr lang="en-US" dirty="0"/>
              <a:t> </a:t>
            </a:r>
            <a:r>
              <a:rPr lang="en-US" dirty="0" err="1"/>
              <a:t>bermasyarakat</a:t>
            </a:r>
            <a:r>
              <a:rPr lang="en-US" dirty="0"/>
              <a:t> untuk </a:t>
            </a:r>
            <a:r>
              <a:rPr lang="en-US" dirty="0" err="1"/>
              <a:t>membangun</a:t>
            </a:r>
            <a:r>
              <a:rPr lang="en-US" dirty="0"/>
              <a:t> </a:t>
            </a:r>
            <a:r>
              <a:rPr lang="en-US" dirty="0" err="1"/>
              <a:t>karakter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memperkuat</a:t>
            </a:r>
            <a:r>
              <a:rPr lang="en-US" dirty="0"/>
              <a:t> </a:t>
            </a:r>
            <a:r>
              <a:rPr lang="en-US" dirty="0" err="1"/>
              <a:t>jati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dan </a:t>
            </a:r>
            <a:r>
              <a:rPr lang="en-US" dirty="0" err="1"/>
              <a:t>kepribadian</a:t>
            </a:r>
            <a:r>
              <a:rPr lang="en-US" dirty="0"/>
              <a:t> </a:t>
            </a:r>
            <a:r>
              <a:rPr lang="en-US" dirty="0" err="1"/>
              <a:t>bangsa</a:t>
            </a:r>
            <a:r>
              <a:rPr lang="en-US" dirty="0"/>
              <a:t>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dirty="0" err="1"/>
              <a:t>Meningkatkan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kompetensi</a:t>
            </a:r>
            <a:r>
              <a:rPr lang="en-US" dirty="0"/>
              <a:t> yang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 di </a:t>
            </a:r>
            <a:r>
              <a:rPr lang="en-US" dirty="0" err="1"/>
              <a:t>masyarakat</a:t>
            </a:r>
            <a:r>
              <a:rPr lang="en-US" dirty="0"/>
              <a:t>,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pelatihan</a:t>
            </a:r>
            <a:r>
              <a:rPr lang="en-US" dirty="0"/>
              <a:t> dan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keterampilan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dirty="0" err="1"/>
              <a:t>Membina</a:t>
            </a:r>
            <a:r>
              <a:rPr lang="en-US" dirty="0"/>
              <a:t> dan </a:t>
            </a:r>
            <a:r>
              <a:rPr lang="en-US" dirty="0" err="1"/>
              <a:t>mengembangkan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, </a:t>
            </a:r>
            <a:r>
              <a:rPr lang="en-US" dirty="0" err="1"/>
              <a:t>terutama</a:t>
            </a:r>
            <a:r>
              <a:rPr lang="en-US" dirty="0"/>
              <a:t> </a:t>
            </a:r>
            <a:r>
              <a:rPr lang="en-US" dirty="0" err="1"/>
              <a:t>generasi</a:t>
            </a:r>
            <a:r>
              <a:rPr lang="en-US" dirty="0"/>
              <a:t> </a:t>
            </a:r>
            <a:r>
              <a:rPr lang="en-US" dirty="0" err="1"/>
              <a:t>muda</a:t>
            </a:r>
            <a:r>
              <a:rPr lang="en-US" dirty="0"/>
              <a:t> agar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kreatif</a:t>
            </a:r>
            <a:r>
              <a:rPr lang="en-US" dirty="0"/>
              <a:t>, </a:t>
            </a:r>
            <a:r>
              <a:rPr lang="en-US" dirty="0" err="1"/>
              <a:t>inovatif</a:t>
            </a:r>
            <a:r>
              <a:rPr lang="en-US" dirty="0"/>
              <a:t>, dan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saing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2843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38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CA3DE54-F638-E5DE-9BC8-D99EC351D286}"/>
              </a:ext>
            </a:extLst>
          </p:cNvPr>
          <p:cNvSpPr txBox="1"/>
          <p:nvPr/>
        </p:nvSpPr>
        <p:spPr>
          <a:xfrm>
            <a:off x="5880846" y="2541493"/>
            <a:ext cx="5670178" cy="127380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D. Peran Lembaga Sosial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dalam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Pemanfaatan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Sumber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Daya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Alam dan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Manusia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Hiragino Kaku Gothic StdN W8" panose="020B0800000000000000" pitchFamily="34" charset="-128"/>
              <a:ea typeface="Hiragino Kaku Gothic StdN W8" panose="020B0800000000000000" pitchFamily="34" charset="-128"/>
              <a:cs typeface="Aharoni" panose="02010803020104030203" pitchFamily="2" charset="-79"/>
            </a:endParaRPr>
          </a:p>
        </p:txBody>
      </p:sp>
      <p:pic>
        <p:nvPicPr>
          <p:cNvPr id="8" name="Picture 7" descr="Engineering drawing&#10;&#10;Description automatically generated">
            <a:extLst>
              <a:ext uri="{FF2B5EF4-FFF2-40B4-BE49-F238E27FC236}">
                <a16:creationId xmlns:a16="http://schemas.microsoft.com/office/drawing/2014/main" id="{DFD7A40B-04C0-510A-2884-0E9E61B0DD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741" y="1560580"/>
            <a:ext cx="5812861" cy="373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4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BE7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outdoor&#10;&#10;Description automatically generated">
            <a:extLst>
              <a:ext uri="{FF2B5EF4-FFF2-40B4-BE49-F238E27FC236}">
                <a16:creationId xmlns:a16="http://schemas.microsoft.com/office/drawing/2014/main" id="{341EFD6B-D9A6-B395-9AF5-55D882A060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83" t="-268" r="-37"/>
          <a:stretch/>
        </p:blipFill>
        <p:spPr>
          <a:xfrm>
            <a:off x="-94129" y="1771353"/>
            <a:ext cx="12304059" cy="5086647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CAB8801-4D31-7B53-C5A6-C8FBAF18126D}"/>
              </a:ext>
            </a:extLst>
          </p:cNvPr>
          <p:cNvSpPr txBox="1"/>
          <p:nvPr/>
        </p:nvSpPr>
        <p:spPr>
          <a:xfrm>
            <a:off x="398929" y="298752"/>
            <a:ext cx="1990481" cy="36933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/>
              <a:t>Lembaga Sosial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99020D-45DA-C231-B52C-0701A32FC07E}"/>
              </a:ext>
            </a:extLst>
          </p:cNvPr>
          <p:cNvSpPr txBox="1"/>
          <p:nvPr/>
        </p:nvSpPr>
        <p:spPr>
          <a:xfrm>
            <a:off x="772459" y="668084"/>
            <a:ext cx="110534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Soerjono</a:t>
            </a:r>
            <a:r>
              <a:rPr lang="en-US" dirty="0"/>
              <a:t> </a:t>
            </a:r>
            <a:r>
              <a:rPr lang="en-US" dirty="0" err="1"/>
              <a:t>Soekanto</a:t>
            </a:r>
            <a:r>
              <a:rPr lang="en-US" dirty="0"/>
              <a:t>, </a:t>
            </a:r>
            <a:r>
              <a:rPr lang="en-US" dirty="0" err="1"/>
              <a:t>lembaga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himpunan</a:t>
            </a:r>
            <a:r>
              <a:rPr lang="en-US" dirty="0"/>
              <a:t> </a:t>
            </a:r>
            <a:r>
              <a:rPr lang="en-US" dirty="0" err="1"/>
              <a:t>norma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segala</a:t>
            </a:r>
            <a:r>
              <a:rPr lang="en-US" dirty="0"/>
              <a:t> </a:t>
            </a:r>
            <a:r>
              <a:rPr lang="en-US" dirty="0" err="1"/>
              <a:t>tingkatan</a:t>
            </a:r>
            <a:r>
              <a:rPr lang="en-US" dirty="0"/>
              <a:t> yang </a:t>
            </a:r>
            <a:r>
              <a:rPr lang="en-US" dirty="0" err="1"/>
              <a:t>berkisar</a:t>
            </a:r>
            <a:r>
              <a:rPr lang="en-US" dirty="0"/>
              <a:t> pada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kehidupan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. Lembaga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lphaLcPeriod"/>
            </a:pPr>
            <a:r>
              <a:rPr lang="en-US" dirty="0" err="1"/>
              <a:t>Seperangkat</a:t>
            </a:r>
            <a:r>
              <a:rPr lang="en-US" dirty="0"/>
              <a:t> </a:t>
            </a:r>
            <a:r>
              <a:rPr lang="en-US" dirty="0" err="1"/>
              <a:t>norma</a:t>
            </a:r>
            <a:r>
              <a:rPr lang="en-US" dirty="0"/>
              <a:t> yang </a:t>
            </a:r>
            <a:r>
              <a:rPr lang="en-US" dirty="0" err="1"/>
              <a:t>saling</a:t>
            </a:r>
            <a:r>
              <a:rPr lang="en-US" dirty="0"/>
              <a:t> </a:t>
            </a:r>
            <a:r>
              <a:rPr lang="en-US" dirty="0" err="1"/>
              <a:t>berkaitan</a:t>
            </a:r>
            <a:r>
              <a:rPr lang="en-US" dirty="0"/>
              <a:t>, </a:t>
            </a:r>
            <a:r>
              <a:rPr lang="en-US" dirty="0" err="1"/>
              <a:t>bergantung</a:t>
            </a:r>
            <a:r>
              <a:rPr lang="en-US" dirty="0"/>
              <a:t>, dan </a:t>
            </a:r>
            <a:r>
              <a:rPr lang="en-US" dirty="0" err="1"/>
              <a:t>memengaruhi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lphaLcPeriod"/>
            </a:pPr>
            <a:r>
              <a:rPr lang="en-US" dirty="0" err="1"/>
              <a:t>Seperangkat</a:t>
            </a:r>
            <a:r>
              <a:rPr lang="en-US" dirty="0"/>
              <a:t> </a:t>
            </a:r>
            <a:r>
              <a:rPr lang="en-US" dirty="0" err="1"/>
              <a:t>norma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dibentuk</a:t>
            </a:r>
            <a:r>
              <a:rPr lang="en-US" dirty="0"/>
              <a:t>, </a:t>
            </a:r>
            <a:r>
              <a:rPr lang="en-US" dirty="0" err="1"/>
              <a:t>diubah</a:t>
            </a:r>
            <a:r>
              <a:rPr lang="en-US" dirty="0"/>
              <a:t>, dan </a:t>
            </a:r>
            <a:r>
              <a:rPr lang="en-US" dirty="0" err="1"/>
              <a:t>dipertahankan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/>
              <a:t>hidup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lphaLcPeriod"/>
            </a:pPr>
            <a:r>
              <a:rPr lang="en-US" dirty="0" err="1"/>
              <a:t>Seperangkat</a:t>
            </a:r>
            <a:r>
              <a:rPr lang="en-US" dirty="0"/>
              <a:t> </a:t>
            </a:r>
            <a:r>
              <a:rPr lang="en-US" dirty="0" err="1"/>
              <a:t>norma</a:t>
            </a:r>
            <a:r>
              <a:rPr lang="en-US" dirty="0"/>
              <a:t> yang </a:t>
            </a:r>
            <a:r>
              <a:rPr lang="en-US" dirty="0" err="1"/>
              <a:t>mengatur</a:t>
            </a:r>
            <a:r>
              <a:rPr lang="en-US" dirty="0"/>
              <a:t>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antarwarga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agar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berjalan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tertib</a:t>
            </a:r>
            <a:r>
              <a:rPr lang="en-US" dirty="0"/>
              <a:t> dan </a:t>
            </a:r>
            <a:r>
              <a:rPr lang="en-US" dirty="0" err="1"/>
              <a:t>teratur</a:t>
            </a:r>
            <a:r>
              <a:rPr lang="en-US" dirty="0"/>
              <a:t>.</a:t>
            </a:r>
          </a:p>
          <a:p>
            <a:r>
              <a:rPr lang="en-US" dirty="0"/>
              <a:t>Norma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panduan</a:t>
            </a:r>
            <a:r>
              <a:rPr lang="en-US" dirty="0"/>
              <a:t>, </a:t>
            </a:r>
            <a:r>
              <a:rPr lang="en-US" dirty="0" err="1"/>
              <a:t>tatanan</a:t>
            </a:r>
            <a:r>
              <a:rPr lang="en-US" dirty="0"/>
              <a:t>, dan </a:t>
            </a:r>
            <a:r>
              <a:rPr lang="en-US" dirty="0" err="1"/>
              <a:t>pengendali</a:t>
            </a:r>
            <a:r>
              <a:rPr lang="en-US" dirty="0"/>
              <a:t> </a:t>
            </a:r>
            <a:r>
              <a:rPr lang="en-US" dirty="0" err="1"/>
              <a:t>tingkah</a:t>
            </a:r>
            <a:r>
              <a:rPr lang="en-US" dirty="0"/>
              <a:t> </a:t>
            </a:r>
            <a:r>
              <a:rPr lang="en-US" dirty="0" err="1"/>
              <a:t>laku</a:t>
            </a:r>
            <a:r>
              <a:rPr lang="en-US" dirty="0"/>
              <a:t> yang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harapan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. Norma yang </a:t>
            </a:r>
            <a:r>
              <a:rPr lang="en-US" dirty="0" err="1"/>
              <a:t>berlaku</a:t>
            </a:r>
            <a:r>
              <a:rPr lang="en-US" dirty="0"/>
              <a:t> di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kekuatan</a:t>
            </a:r>
            <a:r>
              <a:rPr lang="en-US" dirty="0"/>
              <a:t> </a:t>
            </a:r>
            <a:r>
              <a:rPr lang="en-US" dirty="0" err="1"/>
              <a:t>mengikat</a:t>
            </a:r>
            <a:r>
              <a:rPr lang="en-US" dirty="0"/>
              <a:t> yang </a:t>
            </a:r>
            <a:r>
              <a:rPr lang="en-US" dirty="0" err="1"/>
              <a:t>berbeda-beda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norma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, </a:t>
            </a:r>
            <a:r>
              <a:rPr lang="en-US" dirty="0" err="1"/>
              <a:t>norma</a:t>
            </a:r>
            <a:r>
              <a:rPr lang="en-US" dirty="0"/>
              <a:t> </a:t>
            </a:r>
            <a:r>
              <a:rPr lang="en-US" dirty="0" err="1"/>
              <a:t>kebiasaan</a:t>
            </a:r>
            <a:r>
              <a:rPr lang="en-US" dirty="0"/>
              <a:t>, </a:t>
            </a:r>
            <a:r>
              <a:rPr lang="en-US" dirty="0" err="1"/>
              <a:t>norma</a:t>
            </a:r>
            <a:r>
              <a:rPr lang="en-US" dirty="0"/>
              <a:t> tata </a:t>
            </a:r>
            <a:r>
              <a:rPr lang="en-US" dirty="0" err="1"/>
              <a:t>kelakuan</a:t>
            </a:r>
            <a:r>
              <a:rPr lang="en-US" dirty="0"/>
              <a:t>, </a:t>
            </a:r>
            <a:r>
              <a:rPr lang="en-US" dirty="0" err="1"/>
              <a:t>norma</a:t>
            </a:r>
            <a:r>
              <a:rPr lang="en-US" dirty="0"/>
              <a:t> </a:t>
            </a:r>
            <a:r>
              <a:rPr lang="en-US" dirty="0" err="1"/>
              <a:t>adat</a:t>
            </a:r>
            <a:r>
              <a:rPr lang="en-US" dirty="0"/>
              <a:t> </a:t>
            </a:r>
            <a:r>
              <a:rPr lang="en-US" dirty="0" err="1"/>
              <a:t>istiadat</a:t>
            </a:r>
            <a:r>
              <a:rPr lang="en-US" dirty="0"/>
              <a:t>.</a:t>
            </a:r>
          </a:p>
          <a:p>
            <a:r>
              <a:rPr lang="en-US" dirty="0"/>
              <a:t>Ada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lembaga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lembaga</a:t>
            </a:r>
            <a:r>
              <a:rPr lang="en-US" dirty="0"/>
              <a:t> </a:t>
            </a:r>
            <a:r>
              <a:rPr lang="en-US" dirty="0" err="1"/>
              <a:t>keluarga</a:t>
            </a:r>
            <a:r>
              <a:rPr lang="en-US" dirty="0"/>
              <a:t>, </a:t>
            </a:r>
            <a:r>
              <a:rPr lang="en-US" dirty="0" err="1"/>
              <a:t>lembaga</a:t>
            </a:r>
            <a:r>
              <a:rPr lang="en-US" dirty="0"/>
              <a:t> agama, </a:t>
            </a:r>
            <a:r>
              <a:rPr lang="en-US" dirty="0" err="1"/>
              <a:t>lembaga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, </a:t>
            </a:r>
            <a:r>
              <a:rPr lang="en-US" dirty="0" err="1"/>
              <a:t>lembaga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, dan </a:t>
            </a:r>
            <a:r>
              <a:rPr lang="en-US" dirty="0" err="1"/>
              <a:t>lembaga</a:t>
            </a:r>
            <a:r>
              <a:rPr lang="en-US" dirty="0"/>
              <a:t> </a:t>
            </a:r>
            <a:r>
              <a:rPr lang="en-US" dirty="0" err="1"/>
              <a:t>politik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873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BE7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&#10;&#10;Description automatically generated">
            <a:extLst>
              <a:ext uri="{FF2B5EF4-FFF2-40B4-BE49-F238E27FC236}">
                <a16:creationId xmlns:a16="http://schemas.microsoft.com/office/drawing/2014/main" id="{EBDD4658-E578-8ABF-AE0A-24CB168D05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83" t="-305" r="-37"/>
          <a:stretch/>
        </p:blipFill>
        <p:spPr>
          <a:xfrm>
            <a:off x="-107576" y="2215105"/>
            <a:ext cx="12304060" cy="4459900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BB56E69-12F5-2C9F-EE29-5404985B0087}"/>
              </a:ext>
            </a:extLst>
          </p:cNvPr>
          <p:cNvSpPr txBox="1"/>
          <p:nvPr/>
        </p:nvSpPr>
        <p:spPr>
          <a:xfrm>
            <a:off x="398929" y="298752"/>
            <a:ext cx="6555256" cy="36933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/>
              <a:t>2. </a:t>
            </a:r>
            <a:r>
              <a:rPr lang="en-US" b="1" dirty="0" err="1"/>
              <a:t>Peranan</a:t>
            </a:r>
            <a:r>
              <a:rPr lang="en-US" b="1" dirty="0"/>
              <a:t> Lembaga Sosial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Pemanfaatan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Alam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0F0789-7985-2AE6-30AE-6A6A2C0A8C4F}"/>
              </a:ext>
            </a:extLst>
          </p:cNvPr>
          <p:cNvSpPr txBox="1"/>
          <p:nvPr/>
        </p:nvSpPr>
        <p:spPr>
          <a:xfrm>
            <a:off x="739588" y="927847"/>
            <a:ext cx="103542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/>
              <a:t>Lembaga </a:t>
            </a:r>
            <a:r>
              <a:rPr lang="en-US" b="1" dirty="0" err="1"/>
              <a:t>keluarga</a:t>
            </a:r>
            <a:r>
              <a:rPr lang="en-US" b="1" dirty="0"/>
              <a:t> </a:t>
            </a:r>
            <a:r>
              <a:rPr lang="en-US" dirty="0" err="1"/>
              <a:t>berperan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mendidik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untuk </a:t>
            </a:r>
            <a:r>
              <a:rPr lang="en-US" dirty="0" err="1"/>
              <a:t>memanfaatkan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dan </a:t>
            </a:r>
            <a:r>
              <a:rPr lang="en-US" dirty="0" err="1"/>
              <a:t>benar</a:t>
            </a:r>
            <a:r>
              <a:rPr lang="en-US" dirty="0"/>
              <a:t>. </a:t>
            </a:r>
            <a:r>
              <a:rPr lang="en-US" dirty="0" err="1"/>
              <a:t>Contohnya</a:t>
            </a:r>
            <a:r>
              <a:rPr lang="en-US" dirty="0"/>
              <a:t>, </a:t>
            </a:r>
            <a:r>
              <a:rPr lang="en-US" dirty="0" err="1"/>
              <a:t>membiasakan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untuk </a:t>
            </a:r>
            <a:r>
              <a:rPr lang="en-US" dirty="0" err="1"/>
              <a:t>menghemat</a:t>
            </a:r>
            <a:r>
              <a:rPr lang="en-US" dirty="0"/>
              <a:t> </a:t>
            </a:r>
            <a:r>
              <a:rPr lang="en-US" dirty="0" err="1"/>
              <a:t>penggunaan</a:t>
            </a:r>
            <a:r>
              <a:rPr lang="en-US" dirty="0"/>
              <a:t> air. </a:t>
            </a:r>
            <a:endParaRPr lang="en-US" b="1" dirty="0"/>
          </a:p>
          <a:p>
            <a:pPr marL="342900" indent="-342900">
              <a:buFont typeface="+mj-lt"/>
              <a:buAutoNum type="alphaLcPeriod"/>
            </a:pPr>
            <a:r>
              <a:rPr lang="en-US" b="1" dirty="0"/>
              <a:t>Lembaga agama </a:t>
            </a:r>
            <a:r>
              <a:rPr lang="en-US" dirty="0" err="1"/>
              <a:t>berperan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memberikan</a:t>
            </a:r>
            <a:r>
              <a:rPr lang="en-US" dirty="0"/>
              <a:t> </a:t>
            </a:r>
            <a:r>
              <a:rPr lang="en-US" dirty="0" err="1"/>
              <a:t>ajaran</a:t>
            </a:r>
            <a:r>
              <a:rPr lang="en-US" dirty="0"/>
              <a:t> untuk </a:t>
            </a:r>
            <a:r>
              <a:rPr lang="en-US" dirty="0" err="1"/>
              <a:t>bersikap</a:t>
            </a:r>
            <a:r>
              <a:rPr lang="en-US" dirty="0"/>
              <a:t> </a:t>
            </a:r>
            <a:r>
              <a:rPr lang="en-US" dirty="0" err="1"/>
              <a:t>bijaksana</a:t>
            </a:r>
            <a:r>
              <a:rPr lang="en-US" dirty="0"/>
              <a:t> dan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sewenang-wenang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semesta</a:t>
            </a:r>
            <a:r>
              <a:rPr lang="en-US" dirty="0"/>
              <a:t>.</a:t>
            </a:r>
            <a:endParaRPr lang="en-US" b="1" dirty="0"/>
          </a:p>
          <a:p>
            <a:pPr marL="342900" indent="-342900" algn="just">
              <a:buFont typeface="+mj-lt"/>
              <a:buAutoNum type="alphaLcPeriod"/>
            </a:pPr>
            <a:r>
              <a:rPr lang="en-US" b="1" dirty="0"/>
              <a:t>Lembaga </a:t>
            </a:r>
            <a:r>
              <a:rPr lang="en-US" b="1" dirty="0" err="1"/>
              <a:t>pendidikan</a:t>
            </a:r>
            <a:r>
              <a:rPr lang="en-US" b="1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pemanfaatan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proses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. </a:t>
            </a:r>
            <a:endParaRPr lang="en-US" b="1" dirty="0"/>
          </a:p>
          <a:p>
            <a:pPr marL="342900" indent="-342900">
              <a:buFont typeface="+mj-lt"/>
              <a:buAutoNum type="alphaLcPeriod"/>
            </a:pPr>
            <a:r>
              <a:rPr lang="en-US" b="1" dirty="0"/>
              <a:t>Lembaga </a:t>
            </a:r>
            <a:r>
              <a:rPr lang="en-US" b="1" dirty="0" err="1"/>
              <a:t>ekonomi</a:t>
            </a:r>
            <a:r>
              <a:rPr lang="en-US" b="1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pemanfaatan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berperan</a:t>
            </a:r>
            <a:r>
              <a:rPr lang="en-US" dirty="0"/>
              <a:t> untuk </a:t>
            </a:r>
            <a:r>
              <a:rPr lang="en-US" dirty="0" err="1"/>
              <a:t>menjamin</a:t>
            </a:r>
            <a:r>
              <a:rPr lang="en-US" dirty="0"/>
              <a:t> </a:t>
            </a:r>
            <a:r>
              <a:rPr lang="en-US" dirty="0" err="1"/>
              <a:t>pola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 dan </a:t>
            </a:r>
            <a:r>
              <a:rPr lang="en-US" dirty="0" err="1"/>
              <a:t>konsumsi</a:t>
            </a:r>
            <a:r>
              <a:rPr lang="en-US" dirty="0"/>
              <a:t> yang </a:t>
            </a:r>
            <a:r>
              <a:rPr lang="en-US" dirty="0" err="1"/>
              <a:t>berkelanjutan</a:t>
            </a:r>
            <a:r>
              <a:rPr lang="en-US" dirty="0"/>
              <a:t>. </a:t>
            </a:r>
            <a:endParaRPr lang="en-US" b="1" dirty="0"/>
          </a:p>
          <a:p>
            <a:pPr marL="342900" indent="-342900">
              <a:buFont typeface="+mj-lt"/>
              <a:buAutoNum type="alphaLcPeriod"/>
            </a:pPr>
            <a:r>
              <a:rPr lang="en-US" b="1" dirty="0"/>
              <a:t>Lembaga </a:t>
            </a:r>
            <a:r>
              <a:rPr lang="en-US" b="1" dirty="0" err="1"/>
              <a:t>politik</a:t>
            </a:r>
            <a:r>
              <a:rPr lang="en-US" b="1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</a:t>
            </a:r>
            <a:r>
              <a:rPr lang="en-US" dirty="0" err="1"/>
              <a:t>undang-undang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mengatur</a:t>
            </a:r>
            <a:r>
              <a:rPr lang="en-US" dirty="0"/>
              <a:t> dan </a:t>
            </a:r>
            <a:r>
              <a:rPr lang="en-US" dirty="0" err="1"/>
              <a:t>melindungi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. </a:t>
            </a:r>
            <a:r>
              <a:rPr lang="en-US" dirty="0" err="1"/>
              <a:t>Contohnya</a:t>
            </a:r>
            <a:r>
              <a:rPr lang="en-US" dirty="0"/>
              <a:t>, UU RI No. 5 </a:t>
            </a:r>
            <a:r>
              <a:rPr lang="en-US" dirty="0" err="1"/>
              <a:t>Tahun</a:t>
            </a:r>
            <a:r>
              <a:rPr lang="en-US" dirty="0"/>
              <a:t> 1990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Konservasi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Alam </a:t>
            </a:r>
            <a:r>
              <a:rPr lang="en-US" dirty="0" err="1"/>
              <a:t>Hayati</a:t>
            </a:r>
            <a:r>
              <a:rPr lang="en-US" dirty="0"/>
              <a:t> dan </a:t>
            </a:r>
            <a:r>
              <a:rPr lang="en-US" dirty="0" err="1"/>
              <a:t>Ekosistemnya</a:t>
            </a:r>
            <a:r>
              <a:rPr lang="en-US" dirty="0"/>
              <a:t>.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49801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BE7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&#10;&#10;Description automatically generated">
            <a:extLst>
              <a:ext uri="{FF2B5EF4-FFF2-40B4-BE49-F238E27FC236}">
                <a16:creationId xmlns:a16="http://schemas.microsoft.com/office/drawing/2014/main" id="{EBDD4658-E578-8ABF-AE0A-24CB168D05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83" t="-305" r="-37"/>
          <a:stretch/>
        </p:blipFill>
        <p:spPr>
          <a:xfrm>
            <a:off x="-107576" y="2215105"/>
            <a:ext cx="12304060" cy="4459900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BB56E69-12F5-2C9F-EE29-5404985B0087}"/>
              </a:ext>
            </a:extLst>
          </p:cNvPr>
          <p:cNvSpPr txBox="1"/>
          <p:nvPr/>
        </p:nvSpPr>
        <p:spPr>
          <a:xfrm>
            <a:off x="398929" y="298752"/>
            <a:ext cx="6882269" cy="36933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/>
              <a:t>2. </a:t>
            </a:r>
            <a:r>
              <a:rPr lang="en-US" b="1" dirty="0" err="1"/>
              <a:t>Peranan</a:t>
            </a:r>
            <a:r>
              <a:rPr lang="en-US" b="1" dirty="0"/>
              <a:t> Lembaga Sosial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Pemanfaatan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Manusia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0F0789-7985-2AE6-30AE-6A6A2C0A8C4F}"/>
              </a:ext>
            </a:extLst>
          </p:cNvPr>
          <p:cNvSpPr txBox="1"/>
          <p:nvPr/>
        </p:nvSpPr>
        <p:spPr>
          <a:xfrm>
            <a:off x="658905" y="897331"/>
            <a:ext cx="103542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/>
              <a:t>Lembaga </a:t>
            </a:r>
            <a:r>
              <a:rPr lang="en-US" b="1" dirty="0" err="1"/>
              <a:t>keluarga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agen</a:t>
            </a:r>
            <a:r>
              <a:rPr lang="en-US" dirty="0"/>
              <a:t> </a:t>
            </a:r>
            <a:r>
              <a:rPr lang="en-US" dirty="0" err="1"/>
              <a:t>sosialisasi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yang sangat </a:t>
            </a:r>
            <a:r>
              <a:rPr lang="en-US" dirty="0" err="1"/>
              <a:t>penting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pemanfaatan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mengembangkan</a:t>
            </a:r>
            <a:r>
              <a:rPr lang="en-US" dirty="0"/>
              <a:t> </a:t>
            </a:r>
            <a:r>
              <a:rPr lang="en-US" dirty="0" err="1"/>
              <a:t>kepribadian</a:t>
            </a:r>
            <a:r>
              <a:rPr lang="en-US" dirty="0"/>
              <a:t> dan </a:t>
            </a:r>
            <a:r>
              <a:rPr lang="en-US" dirty="0" err="1"/>
              <a:t>karakter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keterampilan</a:t>
            </a:r>
            <a:r>
              <a:rPr lang="en-US" dirty="0"/>
              <a:t> </a:t>
            </a:r>
            <a:r>
              <a:rPr lang="en-US" dirty="0" err="1"/>
              <a:t>dasar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.</a:t>
            </a:r>
            <a:endParaRPr lang="en-US" b="1" dirty="0"/>
          </a:p>
          <a:p>
            <a:pPr marL="342900" indent="-342900">
              <a:buFont typeface="+mj-lt"/>
              <a:buAutoNum type="alphaLcPeriod"/>
            </a:pPr>
            <a:r>
              <a:rPr lang="en-US" b="1" dirty="0"/>
              <a:t>Lembaga agama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peranan</a:t>
            </a:r>
            <a:r>
              <a:rPr lang="en-US" dirty="0"/>
              <a:t> </a:t>
            </a:r>
            <a:r>
              <a:rPr lang="en-US" dirty="0" err="1"/>
              <a:t>penting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membentuk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membentuk</a:t>
            </a:r>
            <a:r>
              <a:rPr lang="en-US" dirty="0"/>
              <a:t> </a:t>
            </a:r>
            <a:r>
              <a:rPr lang="en-US" dirty="0" err="1"/>
              <a:t>karakter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sikap</a:t>
            </a:r>
            <a:r>
              <a:rPr lang="en-US" dirty="0"/>
              <a:t> </a:t>
            </a:r>
            <a:r>
              <a:rPr lang="en-US" dirty="0" err="1"/>
              <a:t>religius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ketaatan</a:t>
            </a:r>
            <a:r>
              <a:rPr lang="en-US" dirty="0"/>
              <a:t> </a:t>
            </a:r>
            <a:r>
              <a:rPr lang="en-US" dirty="0" err="1"/>
              <a:t>seseorang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lphaLcPeriod"/>
            </a:pPr>
            <a:r>
              <a:rPr lang="en-US" b="1" dirty="0"/>
              <a:t>Lembaga </a:t>
            </a:r>
            <a:r>
              <a:rPr lang="en-US" b="1" dirty="0" err="1"/>
              <a:t>pendidikan</a:t>
            </a:r>
            <a:r>
              <a:rPr lang="en-US" b="1" dirty="0"/>
              <a:t> </a:t>
            </a:r>
            <a:r>
              <a:rPr lang="en-US" dirty="0" err="1"/>
              <a:t>melaksanakan</a:t>
            </a:r>
            <a:r>
              <a:rPr lang="en-US" dirty="0"/>
              <a:t> </a:t>
            </a:r>
            <a:r>
              <a:rPr lang="en-US" dirty="0" err="1"/>
              <a:t>sosialisasi</a:t>
            </a:r>
            <a:r>
              <a:rPr lang="en-US" dirty="0"/>
              <a:t>, </a:t>
            </a:r>
            <a:r>
              <a:rPr lang="en-US" dirty="0" err="1"/>
              <a:t>literasi</a:t>
            </a:r>
            <a:r>
              <a:rPr lang="en-US" dirty="0"/>
              <a:t>,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keterampilan</a:t>
            </a:r>
            <a:r>
              <a:rPr lang="en-US" dirty="0"/>
              <a:t>, </a:t>
            </a:r>
            <a:r>
              <a:rPr lang="en-US" dirty="0" err="1"/>
              <a:t>pelatihan</a:t>
            </a:r>
            <a:r>
              <a:rPr lang="en-US" dirty="0"/>
              <a:t> </a:t>
            </a:r>
            <a:r>
              <a:rPr lang="en-US" dirty="0" err="1"/>
              <a:t>kejuruan</a:t>
            </a:r>
            <a:r>
              <a:rPr lang="en-US" dirty="0"/>
              <a:t>, </a:t>
            </a:r>
            <a:r>
              <a:rPr lang="en-US" dirty="0" err="1"/>
              <a:t>penemuan</a:t>
            </a:r>
            <a:r>
              <a:rPr lang="en-US" dirty="0"/>
              <a:t> </a:t>
            </a:r>
            <a:r>
              <a:rPr lang="en-US" dirty="0" err="1"/>
              <a:t>pengetahuan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, </a:t>
            </a:r>
            <a:r>
              <a:rPr lang="en-US" dirty="0" err="1"/>
              <a:t>pembangunan</a:t>
            </a:r>
            <a:r>
              <a:rPr lang="en-US" dirty="0"/>
              <a:t> </a:t>
            </a:r>
            <a:r>
              <a:rPr lang="en-US" dirty="0" err="1"/>
              <a:t>karakter</a:t>
            </a:r>
            <a:r>
              <a:rPr lang="en-US" dirty="0"/>
              <a:t>, dan </a:t>
            </a:r>
            <a:r>
              <a:rPr lang="en-US" dirty="0" err="1"/>
              <a:t>mobilitas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membangun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.</a:t>
            </a:r>
            <a:endParaRPr lang="en-US" b="1" dirty="0"/>
          </a:p>
          <a:p>
            <a:pPr marL="342900" indent="-342900">
              <a:buFont typeface="+mj-lt"/>
              <a:buAutoNum type="alphaLcPeriod"/>
            </a:pPr>
            <a:r>
              <a:rPr lang="en-US" b="1" dirty="0"/>
              <a:t>Lembaga </a:t>
            </a:r>
            <a:r>
              <a:rPr lang="en-US" b="1" dirty="0" err="1"/>
              <a:t>ekonomi</a:t>
            </a:r>
            <a:r>
              <a:rPr lang="en-US" b="1" dirty="0"/>
              <a:t> </a:t>
            </a:r>
            <a:r>
              <a:rPr lang="en-US" dirty="0" err="1"/>
              <a:t>berupaya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usaha</a:t>
            </a:r>
            <a:r>
              <a:rPr lang="en-US" dirty="0"/>
              <a:t> untuk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pemberdayaan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agar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, </a:t>
            </a:r>
            <a:r>
              <a:rPr lang="en-US" dirty="0" err="1"/>
              <a:t>distribusi</a:t>
            </a:r>
            <a:r>
              <a:rPr lang="en-US" dirty="0"/>
              <a:t>, dan </a:t>
            </a:r>
            <a:r>
              <a:rPr lang="en-US" dirty="0" err="1"/>
              <a:t>konsumsi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berjalan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. </a:t>
            </a:r>
            <a:endParaRPr lang="en-US" b="1" dirty="0"/>
          </a:p>
          <a:p>
            <a:pPr marL="342900" indent="-342900">
              <a:buFont typeface="+mj-lt"/>
              <a:buAutoNum type="alphaLcPeriod"/>
            </a:pPr>
            <a:r>
              <a:rPr lang="en-US" b="1" dirty="0"/>
              <a:t>Lembaga </a:t>
            </a:r>
            <a:r>
              <a:rPr lang="en-US" b="1" dirty="0" err="1"/>
              <a:t>politik</a:t>
            </a:r>
            <a:r>
              <a:rPr lang="en-US" b="1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dan </a:t>
            </a:r>
            <a:r>
              <a:rPr lang="en-US" dirty="0" err="1"/>
              <a:t>peraturan</a:t>
            </a:r>
            <a:r>
              <a:rPr lang="en-US" dirty="0"/>
              <a:t> </a:t>
            </a:r>
            <a:r>
              <a:rPr lang="en-US" dirty="0" err="1"/>
              <a:t>perundangan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. </a:t>
            </a:r>
            <a:r>
              <a:rPr lang="en-US" dirty="0" err="1"/>
              <a:t>Contohnya</a:t>
            </a:r>
            <a:r>
              <a:rPr lang="en-US" dirty="0"/>
              <a:t>, UU RI No. 20 </a:t>
            </a:r>
            <a:r>
              <a:rPr lang="en-US" dirty="0" err="1"/>
              <a:t>Tahun</a:t>
            </a:r>
            <a:r>
              <a:rPr lang="en-US" dirty="0"/>
              <a:t> 2003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Pendidikan Nasional.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104384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Picture 2" descr="Shape, icon&#10;&#10;Description automatically generated">
            <a:extLst>
              <a:ext uri="{FF2B5EF4-FFF2-40B4-BE49-F238E27FC236}">
                <a16:creationId xmlns:a16="http://schemas.microsoft.com/office/drawing/2014/main" id="{3034CD94-AA53-6D27-B930-9E620BFFEE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0422" y="1311089"/>
            <a:ext cx="3805518" cy="3805518"/>
          </a:xfrm>
          <a:prstGeom prst="rect">
            <a:avLst/>
          </a:prstGeom>
          <a:effectLst>
            <a:outerShdw blurRad="134847" dist="38100" algn="t" rotWithShape="0">
              <a:prstClr val="black"/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41235D-32EC-8205-138E-7B601CAEF1C1}"/>
              </a:ext>
            </a:extLst>
          </p:cNvPr>
          <p:cNvSpPr txBox="1"/>
          <p:nvPr/>
        </p:nvSpPr>
        <p:spPr>
          <a:xfrm>
            <a:off x="1120587" y="2155197"/>
            <a:ext cx="6261848" cy="127380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E. </a:t>
            </a:r>
            <a:r>
              <a:rPr lang="en-US" sz="2400" b="1" dirty="0" err="1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Kondisi</a:t>
            </a:r>
            <a:r>
              <a:rPr lang="en-US" sz="2400" b="1" dirty="0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</a:t>
            </a:r>
            <a:r>
              <a:rPr lang="en-US" sz="2400" b="1" dirty="0" err="1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Geografis</a:t>
            </a:r>
            <a:r>
              <a:rPr lang="en-US" sz="2400" b="1" dirty="0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dan </a:t>
            </a:r>
            <a:r>
              <a:rPr lang="en-US" sz="2400" b="1" dirty="0" err="1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Interaksi</a:t>
            </a:r>
            <a:r>
              <a:rPr lang="en-US" sz="2400" b="1" dirty="0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</a:t>
            </a:r>
            <a:r>
              <a:rPr lang="en-US" sz="2400" b="1" dirty="0" err="1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dengan</a:t>
            </a:r>
            <a:r>
              <a:rPr lang="en-US" sz="2400" b="1" dirty="0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</a:t>
            </a:r>
            <a:r>
              <a:rPr lang="en-US" sz="2400" b="1" dirty="0" err="1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Bangsa</a:t>
            </a:r>
            <a:r>
              <a:rPr lang="en-US" sz="2400" b="1" dirty="0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</a:t>
            </a:r>
            <a:r>
              <a:rPr lang="en-US" sz="2400" b="1" dirty="0" err="1">
                <a:solidFill>
                  <a:srgbClr val="9411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Asing</a:t>
            </a:r>
            <a:endParaRPr lang="en-US" sz="2400" b="1" dirty="0">
              <a:solidFill>
                <a:srgbClr val="941100"/>
              </a:solidFill>
              <a:latin typeface="Hiragino Kaku Gothic StdN W8" panose="020B0800000000000000" pitchFamily="34" charset="-128"/>
              <a:ea typeface="Hiragino Kaku Gothic StdN W8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00972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7" name="Rectangle 106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5B4013-012C-614A-189F-E6CB0D2F11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1990" y="0"/>
            <a:ext cx="9463722" cy="6309148"/>
          </a:xfrm>
          <a:prstGeom prst="rect">
            <a:avLst/>
          </a:prstGeom>
        </p:spPr>
      </p:pic>
      <p:sp>
        <p:nvSpPr>
          <p:cNvPr id="109" name="Rectangle 108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BFDC39-048D-4A07-A01F-E67266D8076A}"/>
              </a:ext>
            </a:extLst>
          </p:cNvPr>
          <p:cNvSpPr txBox="1"/>
          <p:nvPr/>
        </p:nvSpPr>
        <p:spPr>
          <a:xfrm>
            <a:off x="1356521" y="523924"/>
            <a:ext cx="4358479" cy="349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 fontScale="925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b="1" dirty="0">
                <a:ea typeface="+mj-ea"/>
                <a:cs typeface="+mj-cs"/>
              </a:rPr>
              <a:t>1. </a:t>
            </a:r>
            <a:r>
              <a:rPr lang="en-US" b="1" dirty="0" err="1">
                <a:ea typeface="+mj-ea"/>
                <a:cs typeface="+mj-cs"/>
              </a:rPr>
              <a:t>Interaksi</a:t>
            </a:r>
            <a:r>
              <a:rPr lang="en-US" b="1" dirty="0">
                <a:ea typeface="+mj-ea"/>
                <a:cs typeface="+mj-cs"/>
              </a:rPr>
              <a:t> </a:t>
            </a:r>
            <a:r>
              <a:rPr lang="en-US" b="1" dirty="0" err="1">
                <a:ea typeface="+mj-ea"/>
                <a:cs typeface="+mj-cs"/>
              </a:rPr>
              <a:t>dengan</a:t>
            </a:r>
            <a:r>
              <a:rPr lang="en-US" b="1" dirty="0">
                <a:ea typeface="+mj-ea"/>
                <a:cs typeface="+mj-cs"/>
              </a:rPr>
              <a:t> </a:t>
            </a:r>
            <a:r>
              <a:rPr lang="en-US" b="1" dirty="0" err="1">
                <a:ea typeface="+mj-ea"/>
                <a:cs typeface="+mj-cs"/>
              </a:rPr>
              <a:t>Bangsa</a:t>
            </a:r>
            <a:r>
              <a:rPr lang="en-US" b="1" dirty="0">
                <a:ea typeface="+mj-ea"/>
                <a:cs typeface="+mj-cs"/>
              </a:rPr>
              <a:t> </a:t>
            </a:r>
            <a:r>
              <a:rPr lang="en-US" b="1" dirty="0" err="1">
                <a:ea typeface="+mj-ea"/>
                <a:cs typeface="+mj-cs"/>
              </a:rPr>
              <a:t>Asing</a:t>
            </a:r>
            <a:r>
              <a:rPr lang="en-US" b="1" dirty="0">
                <a:ea typeface="+mj-ea"/>
                <a:cs typeface="+mj-cs"/>
              </a:rPr>
              <a:t> di Masa Lalu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531FEB63-F730-4D4A-40E6-2C2B94890B13}"/>
              </a:ext>
            </a:extLst>
          </p:cNvPr>
          <p:cNvSpPr txBox="1"/>
          <p:nvPr/>
        </p:nvSpPr>
        <p:spPr>
          <a:xfrm>
            <a:off x="481029" y="1510038"/>
            <a:ext cx="57449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Kontribusi</a:t>
            </a:r>
            <a:r>
              <a:rPr lang="en-US" dirty="0"/>
              <a:t> wilayah Nusantara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 dunia pada </a:t>
            </a:r>
            <a:r>
              <a:rPr lang="en-US" dirty="0" err="1"/>
              <a:t>awal</a:t>
            </a:r>
            <a:r>
              <a:rPr lang="en-US" dirty="0"/>
              <a:t> </a:t>
            </a:r>
            <a:r>
              <a:rPr lang="en-US" dirty="0" err="1"/>
              <a:t>Masehi</a:t>
            </a:r>
            <a:r>
              <a:rPr lang="en-US" dirty="0"/>
              <a:t>,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dilihat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peran</a:t>
            </a:r>
            <a:r>
              <a:rPr lang="en-US" dirty="0"/>
              <a:t> Kerajaan </a:t>
            </a:r>
            <a:r>
              <a:rPr lang="en-US" dirty="0" err="1"/>
              <a:t>Koying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salah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pelabuhan</a:t>
            </a:r>
            <a:r>
              <a:rPr lang="en-US" dirty="0"/>
              <a:t> </a:t>
            </a:r>
            <a:r>
              <a:rPr lang="en-US" dirty="0" err="1"/>
              <a:t>dagang</a:t>
            </a:r>
            <a:r>
              <a:rPr lang="en-US" dirty="0"/>
              <a:t> </a:t>
            </a:r>
            <a:r>
              <a:rPr lang="en-US" dirty="0" err="1"/>
              <a:t>internasional</a:t>
            </a:r>
            <a:r>
              <a:rPr lang="en-US" dirty="0"/>
              <a:t>. Kerajaan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berupa</a:t>
            </a:r>
            <a:r>
              <a:rPr lang="en-US" dirty="0"/>
              <a:t> </a:t>
            </a:r>
            <a:r>
              <a:rPr lang="en-US" dirty="0" err="1"/>
              <a:t>emas</a:t>
            </a:r>
            <a:r>
              <a:rPr lang="en-US" dirty="0"/>
              <a:t> dan pinang. </a:t>
            </a:r>
            <a:r>
              <a:rPr lang="en-US" dirty="0" err="1"/>
              <a:t>Koying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Tiongkok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Kerajanan</a:t>
            </a:r>
            <a:r>
              <a:rPr lang="en-US" dirty="0"/>
              <a:t> </a:t>
            </a:r>
            <a:r>
              <a:rPr lang="en-US" dirty="0" err="1"/>
              <a:t>FunanKoying</a:t>
            </a:r>
            <a:r>
              <a:rPr lang="en-US" dirty="0"/>
              <a:t> juga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pelabuhan</a:t>
            </a:r>
            <a:r>
              <a:rPr lang="en-US" dirty="0"/>
              <a:t> </a:t>
            </a:r>
            <a:r>
              <a:rPr lang="en-US" dirty="0" err="1"/>
              <a:t>terakhir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kapal</a:t>
            </a:r>
            <a:r>
              <a:rPr lang="en-US" dirty="0"/>
              <a:t> </a:t>
            </a:r>
            <a:r>
              <a:rPr lang="en-US" dirty="0" err="1"/>
              <a:t>dagang</a:t>
            </a:r>
            <a:r>
              <a:rPr lang="en-US" dirty="0"/>
              <a:t> yang </a:t>
            </a:r>
            <a:r>
              <a:rPr lang="en-US" dirty="0" err="1"/>
              <a:t>berlayar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India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Selat</a:t>
            </a:r>
            <a:r>
              <a:rPr lang="en-US" dirty="0"/>
              <a:t> </a:t>
            </a:r>
            <a:r>
              <a:rPr lang="en-US" dirty="0" err="1"/>
              <a:t>Malaka</a:t>
            </a:r>
            <a:r>
              <a:rPr lang="en-US" dirty="0"/>
              <a:t>. Para </a:t>
            </a:r>
            <a:r>
              <a:rPr lang="en-US" dirty="0" err="1"/>
              <a:t>pedagang</a:t>
            </a:r>
            <a:r>
              <a:rPr lang="en-US" dirty="0"/>
              <a:t> India </a:t>
            </a:r>
            <a:r>
              <a:rPr lang="en-US" dirty="0" err="1"/>
              <a:t>memperoleh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hutan</a:t>
            </a:r>
            <a:r>
              <a:rPr lang="en-US" dirty="0"/>
              <a:t> dan </a:t>
            </a:r>
            <a:r>
              <a:rPr lang="en-US" dirty="0" err="1"/>
              <a:t>rempah-rempah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Nusantara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imbalan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mutiara</a:t>
            </a:r>
            <a:r>
              <a:rPr lang="en-US" dirty="0"/>
              <a:t>,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pecah</a:t>
            </a:r>
            <a:r>
              <a:rPr lang="en-US" dirty="0"/>
              <a:t> </a:t>
            </a:r>
            <a:r>
              <a:rPr lang="en-US" dirty="0" err="1"/>
              <a:t>belah</a:t>
            </a:r>
            <a:r>
              <a:rPr lang="en-US" dirty="0"/>
              <a:t>, dan </a:t>
            </a:r>
            <a:r>
              <a:rPr lang="en-US" dirty="0" err="1"/>
              <a:t>kuda</a:t>
            </a:r>
            <a:r>
              <a:rPr lang="en-US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1664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625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234BED8-590B-FCD3-5453-DCB8E9BA10C9}"/>
              </a:ext>
            </a:extLst>
          </p:cNvPr>
          <p:cNvSpPr txBox="1"/>
          <p:nvPr/>
        </p:nvSpPr>
        <p:spPr>
          <a:xfrm>
            <a:off x="441822" y="445444"/>
            <a:ext cx="4602751" cy="431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b="1" dirty="0">
                <a:ea typeface="+mj-ea"/>
                <a:cs typeface="+mj-cs"/>
              </a:rPr>
              <a:t>2. </a:t>
            </a:r>
            <a:r>
              <a:rPr lang="en-US" b="1" dirty="0" err="1">
                <a:ea typeface="+mj-ea"/>
                <a:cs typeface="+mj-cs"/>
              </a:rPr>
              <a:t>Perdagangan</a:t>
            </a:r>
            <a:r>
              <a:rPr lang="en-US" b="1" dirty="0">
                <a:ea typeface="+mj-ea"/>
                <a:cs typeface="+mj-cs"/>
              </a:rPr>
              <a:t> Nusantara pada Awal </a:t>
            </a:r>
            <a:r>
              <a:rPr lang="en-US" b="1" dirty="0" err="1">
                <a:ea typeface="+mj-ea"/>
                <a:cs typeface="+mj-cs"/>
              </a:rPr>
              <a:t>Masehi</a:t>
            </a:r>
            <a:endParaRPr lang="en-US" b="1" dirty="0">
              <a:ea typeface="+mj-ea"/>
              <a:cs typeface="+mj-cs"/>
            </a:endParaRPr>
          </a:p>
        </p:txBody>
      </p:sp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9E9F5124-04EC-AC26-71B8-F50DE0BD50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693" y="1434338"/>
            <a:ext cx="3595011" cy="3359144"/>
          </a:xfrm>
          <a:prstGeom prst="ellipse">
            <a:avLst/>
          </a:prstGeom>
          <a:effectLst>
            <a:outerShdw dist="38100" dir="2700000" sx="101081" sy="101081" algn="tl" rotWithShape="0">
              <a:prstClr val="black">
                <a:alpha val="19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0ADDDCC-FAD7-259C-9550-AAC7A2B0237D}"/>
              </a:ext>
            </a:extLst>
          </p:cNvPr>
          <p:cNvSpPr txBox="1"/>
          <p:nvPr/>
        </p:nvSpPr>
        <p:spPr>
          <a:xfrm>
            <a:off x="4881567" y="1463185"/>
            <a:ext cx="64293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Salah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darat</a:t>
            </a:r>
            <a:r>
              <a:rPr lang="en-US" dirty="0"/>
              <a:t> yang </a:t>
            </a:r>
            <a:r>
              <a:rPr lang="en-US" dirty="0" err="1"/>
              <a:t>dikenal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Jalur Sutra. Jalur Sutra </a:t>
            </a:r>
            <a:r>
              <a:rPr lang="en-US" dirty="0" err="1"/>
              <a:t>mengubungkan</a:t>
            </a:r>
            <a:r>
              <a:rPr lang="en-US" dirty="0"/>
              <a:t> </a:t>
            </a:r>
            <a:r>
              <a:rPr lang="en-US" dirty="0" err="1"/>
              <a:t>kota-kota</a:t>
            </a:r>
            <a:r>
              <a:rPr lang="en-US" dirty="0"/>
              <a:t> di Asia, </a:t>
            </a:r>
            <a:r>
              <a:rPr lang="en-US" dirty="0" err="1"/>
              <a:t>Eropa</a:t>
            </a:r>
            <a:r>
              <a:rPr lang="en-US" dirty="0"/>
              <a:t>, dan Afrika. Jalur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dinamakan</a:t>
            </a:r>
            <a:r>
              <a:rPr lang="en-US" dirty="0"/>
              <a:t> Jalur Sutra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merujuk</a:t>
            </a:r>
            <a:r>
              <a:rPr lang="en-US" dirty="0"/>
              <a:t> pada </a:t>
            </a:r>
            <a:r>
              <a:rPr lang="en-US" dirty="0" err="1"/>
              <a:t>perdagangan</a:t>
            </a:r>
            <a:r>
              <a:rPr lang="en-US" dirty="0"/>
              <a:t> sutra yang </a:t>
            </a:r>
            <a:r>
              <a:rPr lang="en-US" dirty="0" err="1"/>
              <a:t>dilakukan</a:t>
            </a:r>
            <a:r>
              <a:rPr lang="en-US" dirty="0"/>
              <a:t> para </a:t>
            </a:r>
            <a:r>
              <a:rPr lang="en-US" dirty="0" err="1"/>
              <a:t>pedagang</a:t>
            </a:r>
            <a:r>
              <a:rPr lang="en-US" dirty="0"/>
              <a:t> </a:t>
            </a:r>
            <a:r>
              <a:rPr lang="en-US" dirty="0" err="1"/>
              <a:t>Tiongkok</a:t>
            </a:r>
            <a:r>
              <a:rPr lang="en-US" dirty="0"/>
              <a:t> pada masa </a:t>
            </a:r>
            <a:r>
              <a:rPr lang="en-US" dirty="0" err="1"/>
              <a:t>Dinasti</a:t>
            </a:r>
            <a:r>
              <a:rPr lang="en-US" dirty="0"/>
              <a:t> Han (206 SM–2020 M). </a:t>
            </a:r>
            <a:r>
              <a:rPr lang="en-US" dirty="0" err="1"/>
              <a:t>Keberadaan</a:t>
            </a:r>
            <a:r>
              <a:rPr lang="en-US" dirty="0"/>
              <a:t> Jalur Sutra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hanya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,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penghubung</a:t>
            </a:r>
            <a:r>
              <a:rPr lang="en-US" dirty="0"/>
              <a:t> </a:t>
            </a:r>
            <a:r>
              <a:rPr lang="en-US" dirty="0" err="1"/>
              <a:t>pertukaran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, agama, dan </a:t>
            </a:r>
            <a:r>
              <a:rPr lang="en-US" dirty="0" err="1"/>
              <a:t>ilmu</a:t>
            </a:r>
            <a:r>
              <a:rPr lang="en-US" dirty="0"/>
              <a:t> </a:t>
            </a:r>
            <a:r>
              <a:rPr lang="en-US" dirty="0" err="1"/>
              <a:t>pengetahuan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BC6FB7-3A3B-FBA0-E067-CF811B6D7B6E}"/>
              </a:ext>
            </a:extLst>
          </p:cNvPr>
          <p:cNvSpPr txBox="1"/>
          <p:nvPr/>
        </p:nvSpPr>
        <p:spPr>
          <a:xfrm>
            <a:off x="4881567" y="3841620"/>
            <a:ext cx="6429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Sedangkan</a:t>
            </a:r>
            <a:r>
              <a:rPr lang="en-US" dirty="0"/>
              <a:t>, 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pedagangan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laut</a:t>
            </a:r>
            <a:r>
              <a:rPr lang="en-US" dirty="0"/>
              <a:t> </a:t>
            </a:r>
            <a:r>
              <a:rPr lang="en-US" dirty="0" err="1"/>
              <a:t>dikenal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Jalur </a:t>
            </a:r>
            <a:r>
              <a:rPr lang="en-US" dirty="0" err="1"/>
              <a:t>Rempah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Spice Route. </a:t>
            </a:r>
            <a:r>
              <a:rPr lang="en-US" dirty="0" err="1"/>
              <a:t>Rute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mengubungkan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 </a:t>
            </a:r>
            <a:r>
              <a:rPr lang="en-US" dirty="0" err="1"/>
              <a:t>internasionnal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 </a:t>
            </a:r>
            <a:r>
              <a:rPr lang="en-US" dirty="0" err="1"/>
              <a:t>antarpulau</a:t>
            </a:r>
            <a:r>
              <a:rPr lang="en-US" dirty="0"/>
              <a:t> di Nusantara yang </a:t>
            </a:r>
            <a:r>
              <a:rPr lang="en-US" dirty="0" err="1"/>
              <a:t>komoditas</a:t>
            </a:r>
            <a:r>
              <a:rPr lang="en-US" dirty="0"/>
              <a:t> </a:t>
            </a:r>
            <a:r>
              <a:rPr lang="en-US" dirty="0" err="1"/>
              <a:t>utamanya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rempah-rempah</a:t>
            </a:r>
            <a:r>
              <a:rPr lang="en-US" dirty="0"/>
              <a:t>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6941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3BAD17-8166-88F0-8B60-E61F79FF12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38656"/>
            <a:ext cx="12202093" cy="8134728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473DD16-F73C-B12A-45CC-A234959FDD09}"/>
              </a:ext>
            </a:extLst>
          </p:cNvPr>
          <p:cNvSpPr txBox="1"/>
          <p:nvPr/>
        </p:nvSpPr>
        <p:spPr>
          <a:xfrm>
            <a:off x="327522" y="431158"/>
            <a:ext cx="7559178" cy="3832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b="1" dirty="0">
                <a:ea typeface="+mj-ea"/>
                <a:cs typeface="+mj-cs"/>
              </a:rPr>
              <a:t>3. </a:t>
            </a:r>
            <a:r>
              <a:rPr lang="en-US" b="1" dirty="0" err="1">
                <a:ea typeface="+mj-ea"/>
                <a:cs typeface="+mj-cs"/>
              </a:rPr>
              <a:t>Perkembangan</a:t>
            </a:r>
            <a:r>
              <a:rPr lang="en-US" b="1" dirty="0">
                <a:ea typeface="+mj-ea"/>
                <a:cs typeface="+mj-cs"/>
              </a:rPr>
              <a:t> </a:t>
            </a:r>
            <a:r>
              <a:rPr lang="en-US" b="1" dirty="0" err="1">
                <a:ea typeface="+mj-ea"/>
                <a:cs typeface="+mj-cs"/>
              </a:rPr>
              <a:t>Kehidupan</a:t>
            </a:r>
            <a:r>
              <a:rPr lang="en-US" b="1" dirty="0">
                <a:ea typeface="+mj-ea"/>
                <a:cs typeface="+mj-cs"/>
              </a:rPr>
              <a:t> Masyarakat pada Masa Kerajaan Hindu-Buddha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015274-7CCF-5145-43C1-72DD8335F29B}"/>
              </a:ext>
            </a:extLst>
          </p:cNvPr>
          <p:cNvSpPr txBox="1"/>
          <p:nvPr/>
        </p:nvSpPr>
        <p:spPr>
          <a:xfrm>
            <a:off x="327522" y="900119"/>
            <a:ext cx="6344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a. </a:t>
            </a:r>
            <a:r>
              <a:rPr lang="en-US" dirty="0" err="1"/>
              <a:t>Masuknya</a:t>
            </a:r>
            <a:r>
              <a:rPr lang="en-US" dirty="0"/>
              <a:t> Agama dan </a:t>
            </a:r>
            <a:r>
              <a:rPr lang="en-US" dirty="0" err="1"/>
              <a:t>Kebudayaan</a:t>
            </a:r>
            <a:r>
              <a:rPr lang="en-US" dirty="0"/>
              <a:t> Hindu-Buddha </a:t>
            </a:r>
            <a:r>
              <a:rPr lang="en-US" dirty="0" err="1"/>
              <a:t>ke</a:t>
            </a:r>
            <a:r>
              <a:rPr lang="en-US" dirty="0"/>
              <a:t> Indonesia</a:t>
            </a:r>
          </a:p>
          <a:p>
            <a:endParaRPr lang="en-US" dirty="0"/>
          </a:p>
          <a:p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EA0168-1340-2AED-386F-018B23069DF4}"/>
              </a:ext>
            </a:extLst>
          </p:cNvPr>
          <p:cNvSpPr txBox="1"/>
          <p:nvPr/>
        </p:nvSpPr>
        <p:spPr>
          <a:xfrm>
            <a:off x="549525" y="1183332"/>
            <a:ext cx="111786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Letak</a:t>
            </a:r>
            <a:r>
              <a:rPr lang="en-US" dirty="0"/>
              <a:t> wilayah </a:t>
            </a:r>
            <a:r>
              <a:rPr lang="en-US" dirty="0" err="1"/>
              <a:t>Kepulauan</a:t>
            </a:r>
            <a:r>
              <a:rPr lang="en-US" dirty="0"/>
              <a:t> Nusantara yang sangat </a:t>
            </a:r>
            <a:r>
              <a:rPr lang="en-US" dirty="0" err="1"/>
              <a:t>strategis</a:t>
            </a:r>
            <a:r>
              <a:rPr lang="en-US" dirty="0"/>
              <a:t> di 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pelayaran</a:t>
            </a:r>
            <a:r>
              <a:rPr lang="en-US" dirty="0"/>
              <a:t> </a:t>
            </a:r>
            <a:r>
              <a:rPr lang="en-US" dirty="0" err="1"/>
              <a:t>memungkinkan</a:t>
            </a:r>
            <a:r>
              <a:rPr lang="en-US" dirty="0"/>
              <a:t> </a:t>
            </a:r>
            <a:r>
              <a:rPr lang="en-US" dirty="0" err="1"/>
              <a:t>kerajaan-kerajaan</a:t>
            </a:r>
            <a:r>
              <a:rPr lang="en-US" dirty="0"/>
              <a:t> di Nusantara </a:t>
            </a:r>
            <a:r>
              <a:rPr lang="en-US" dirty="0" err="1"/>
              <a:t>menjalin</a:t>
            </a:r>
            <a:r>
              <a:rPr lang="en-US" dirty="0"/>
              <a:t>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dagang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wilayah lain, </a:t>
            </a:r>
            <a:r>
              <a:rPr lang="en-US" dirty="0" err="1"/>
              <a:t>seperti</a:t>
            </a:r>
            <a:r>
              <a:rPr lang="en-US" dirty="0"/>
              <a:t> India. Hal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membuat</a:t>
            </a:r>
            <a:r>
              <a:rPr lang="en-US" dirty="0"/>
              <a:t> agama dan </a:t>
            </a:r>
            <a:r>
              <a:rPr lang="en-US" dirty="0" err="1"/>
              <a:t>kebudayaan</a:t>
            </a:r>
            <a:r>
              <a:rPr lang="en-US" dirty="0"/>
              <a:t> Hindu-Buddha </a:t>
            </a:r>
            <a:r>
              <a:rPr lang="en-US" dirty="0" err="1"/>
              <a:t>dikenal</a:t>
            </a:r>
            <a:r>
              <a:rPr lang="en-US" dirty="0"/>
              <a:t> di Nusantara, yang </a:t>
            </a:r>
            <a:r>
              <a:rPr lang="en-US" dirty="0" err="1"/>
              <a:t>terbukti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eksistensi</a:t>
            </a:r>
            <a:r>
              <a:rPr lang="en-US" dirty="0"/>
              <a:t> Kerajaan </a:t>
            </a:r>
            <a:r>
              <a:rPr lang="en-US" dirty="0" err="1"/>
              <a:t>Kutai</a:t>
            </a:r>
            <a:r>
              <a:rPr lang="en-US" dirty="0"/>
              <a:t> di </a:t>
            </a:r>
            <a:r>
              <a:rPr lang="en-US" dirty="0" err="1"/>
              <a:t>Kalimmantan</a:t>
            </a:r>
            <a:r>
              <a:rPr lang="en-US" dirty="0"/>
              <a:t> Barat dan Kerajaan </a:t>
            </a:r>
            <a:r>
              <a:rPr lang="en-US" dirty="0" err="1"/>
              <a:t>Sriwijaya</a:t>
            </a:r>
            <a:r>
              <a:rPr lang="en-US" dirty="0"/>
              <a:t> di Sumatra pada masa </a:t>
            </a:r>
            <a:r>
              <a:rPr lang="en-US" dirty="0" err="1"/>
              <a:t>lampau</a:t>
            </a:r>
            <a:r>
              <a:rPr lang="en-US" dirty="0"/>
              <a:t>. Proses </a:t>
            </a:r>
            <a:r>
              <a:rPr lang="en-US" dirty="0" err="1"/>
              <a:t>masuknya</a:t>
            </a:r>
            <a:r>
              <a:rPr lang="en-US" dirty="0"/>
              <a:t> agama dan </a:t>
            </a:r>
            <a:r>
              <a:rPr lang="en-US" dirty="0" err="1"/>
              <a:t>kebudayaan</a:t>
            </a:r>
            <a:r>
              <a:rPr lang="en-US" dirty="0"/>
              <a:t> Hindu-Buddha di Indonesia,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aktivitas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 (</a:t>
            </a:r>
            <a:r>
              <a:rPr lang="en-US" dirty="0" err="1"/>
              <a:t>Teori</a:t>
            </a:r>
            <a:r>
              <a:rPr lang="en-US" dirty="0"/>
              <a:t> </a:t>
            </a:r>
            <a:r>
              <a:rPr lang="en-US" dirty="0" err="1"/>
              <a:t>Waisya</a:t>
            </a:r>
            <a:r>
              <a:rPr lang="en-US" dirty="0"/>
              <a:t>, </a:t>
            </a:r>
            <a:r>
              <a:rPr lang="en-US" dirty="0" err="1"/>
              <a:t>kolonisasi</a:t>
            </a:r>
            <a:r>
              <a:rPr lang="en-US" dirty="0"/>
              <a:t> </a:t>
            </a:r>
            <a:r>
              <a:rPr lang="en-US" dirty="0" err="1"/>
              <a:t>permanen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adanya</a:t>
            </a:r>
            <a:r>
              <a:rPr lang="en-US" dirty="0"/>
              <a:t> </a:t>
            </a:r>
            <a:r>
              <a:rPr lang="en-US" dirty="0" err="1"/>
              <a:t>ekspedisi</a:t>
            </a:r>
            <a:r>
              <a:rPr lang="en-US" dirty="0"/>
              <a:t> </a:t>
            </a:r>
            <a:r>
              <a:rPr lang="en-US" dirty="0" err="1"/>
              <a:t>militer</a:t>
            </a:r>
            <a:r>
              <a:rPr lang="en-US" dirty="0"/>
              <a:t> (</a:t>
            </a:r>
            <a:r>
              <a:rPr lang="en-US" dirty="0" err="1"/>
              <a:t>Teori</a:t>
            </a:r>
            <a:r>
              <a:rPr lang="en-US" dirty="0"/>
              <a:t> </a:t>
            </a:r>
            <a:r>
              <a:rPr lang="en-US" dirty="0" err="1"/>
              <a:t>Kesatria</a:t>
            </a:r>
            <a:r>
              <a:rPr lang="en-US" dirty="0"/>
              <a:t>), dan </a:t>
            </a:r>
            <a:r>
              <a:rPr lang="en-US" dirty="0" err="1"/>
              <a:t>penyebaran</a:t>
            </a:r>
            <a:r>
              <a:rPr lang="en-US" dirty="0"/>
              <a:t> agama (</a:t>
            </a:r>
            <a:r>
              <a:rPr lang="en-US" dirty="0" err="1"/>
              <a:t>Teori</a:t>
            </a:r>
            <a:r>
              <a:rPr lang="en-US" dirty="0"/>
              <a:t> Brahmana).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5504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7" name="Rectangle 10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04B9683-34EE-48EC-A39F-ED53DAB6E8E4}"/>
              </a:ext>
            </a:extLst>
          </p:cNvPr>
          <p:cNvSpPr/>
          <p:nvPr/>
        </p:nvSpPr>
        <p:spPr>
          <a:xfrm>
            <a:off x="0" y="-2"/>
            <a:ext cx="8044070" cy="6226692"/>
          </a:xfrm>
          <a:prstGeom prst="rect">
            <a:avLst/>
          </a:prstGeom>
          <a:solidFill>
            <a:srgbClr val="EA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63C747A-7A7D-1431-864B-34456DA90DCE}"/>
              </a:ext>
            </a:extLst>
          </p:cNvPr>
          <p:cNvSpPr txBox="1"/>
          <p:nvPr/>
        </p:nvSpPr>
        <p:spPr>
          <a:xfrm>
            <a:off x="215272" y="623547"/>
            <a:ext cx="3960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err="1">
                <a:latin typeface="Eras Demi ITC" panose="020B0602030504020804" pitchFamily="34" charset="77"/>
              </a:rPr>
              <a:t>Perhatikan</a:t>
            </a:r>
            <a:r>
              <a:rPr lang="en-US" sz="2000" b="1">
                <a:latin typeface="Eras Demi ITC" panose="020B0602030504020804" pitchFamily="34" charset="77"/>
              </a:rPr>
              <a:t> </a:t>
            </a:r>
            <a:r>
              <a:rPr lang="en-US" sz="2000" b="1" err="1">
                <a:latin typeface="Eras Demi ITC" panose="020B0602030504020804" pitchFamily="34" charset="77"/>
              </a:rPr>
              <a:t>gambar</a:t>
            </a:r>
            <a:r>
              <a:rPr lang="en-US" sz="2000" b="1">
                <a:latin typeface="Eras Demi ITC" panose="020B0602030504020804" pitchFamily="34" charset="77"/>
              </a:rPr>
              <a:t> </a:t>
            </a:r>
            <a:r>
              <a:rPr lang="en-US" sz="2000" b="1" err="1">
                <a:latin typeface="Eras Demi ITC" panose="020B0602030504020804" pitchFamily="34" charset="77"/>
              </a:rPr>
              <a:t>berikut</a:t>
            </a:r>
            <a:r>
              <a:rPr lang="en-US" sz="2000" b="1">
                <a:latin typeface="Eras Demi ITC" panose="020B0602030504020804" pitchFamily="34" charset="77"/>
              </a:rPr>
              <a:t>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31BB32E-405D-AFB6-3444-17C2280920C9}"/>
              </a:ext>
            </a:extLst>
          </p:cNvPr>
          <p:cNvSpPr txBox="1"/>
          <p:nvPr/>
        </p:nvSpPr>
        <p:spPr>
          <a:xfrm>
            <a:off x="218605" y="1230273"/>
            <a:ext cx="485233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Berdasarkan</a:t>
            </a:r>
            <a:r>
              <a:rPr lang="en-US" dirty="0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gambar</a:t>
            </a:r>
            <a:r>
              <a:rPr lang="en-US" dirty="0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tersebut</a:t>
            </a:r>
            <a:r>
              <a:rPr lang="en-US" dirty="0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, </a:t>
            </a:r>
            <a:r>
              <a:rPr lang="en-US" dirty="0" err="1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jawablah</a:t>
            </a:r>
            <a:r>
              <a:rPr lang="en-US" dirty="0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pertanyaan</a:t>
            </a:r>
            <a:r>
              <a:rPr lang="en-US" dirty="0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berikut</a:t>
            </a:r>
            <a:r>
              <a:rPr lang="en-US" dirty="0">
                <a:solidFill>
                  <a:schemeClr val="dk1"/>
                </a:solidFill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  <a:sym typeface="Calibri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Bagaimana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pengaruh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proses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geografis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di wilayah-wilayah Indonesia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bagi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keberagaman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alam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dan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keberagaman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sosial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masyarakat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Bagaimana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pemanfaatan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dan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pengelolaan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sumber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daya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alam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yang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ada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Apakah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sumber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daya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manusia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di Indonesia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sudah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memenuhi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syarat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untuk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memanfaatkan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dan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mengelola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sumber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daya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yang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dimiliki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Apa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saja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lembaga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sosial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yang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berperan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dalam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upaya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pemanfaatan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dan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pengolahan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sumber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daya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alam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dan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sumber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daya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 </a:t>
            </a:r>
            <a:r>
              <a:rPr lang="en-US" dirty="0" err="1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manusia</a:t>
            </a:r>
            <a:r>
              <a:rPr lang="en-US" dirty="0">
                <a:latin typeface="David" panose="020E0502060401010101" pitchFamily="34" charset="-79"/>
                <a:ea typeface="Ayuthaya" pitchFamily="2" charset="-34"/>
                <a:cs typeface="David" panose="020E0502060401010101" pitchFamily="34" charset="-79"/>
              </a:rPr>
              <a:t>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DFD224-809A-8A0D-9404-7ECD4F63D5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59"/>
          <a:stretch/>
        </p:blipFill>
        <p:spPr>
          <a:xfrm flipH="1">
            <a:off x="5962272" y="-2807"/>
            <a:ext cx="6228000" cy="6228000"/>
          </a:xfrm>
          <a:prstGeom prst="flowChartDelay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565914"/>
            <a:ext cx="12192000" cy="1292088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31539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3BAD17-8166-88F0-8B60-E61F79FF12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458416"/>
            <a:ext cx="12192000" cy="8128001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473DD16-F73C-B12A-45CC-A234959FDD09}"/>
              </a:ext>
            </a:extLst>
          </p:cNvPr>
          <p:cNvSpPr txBox="1"/>
          <p:nvPr/>
        </p:nvSpPr>
        <p:spPr>
          <a:xfrm>
            <a:off x="327522" y="173977"/>
            <a:ext cx="7559178" cy="3832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b="1" dirty="0">
                <a:ea typeface="+mj-ea"/>
                <a:cs typeface="+mj-cs"/>
              </a:rPr>
              <a:t>3. </a:t>
            </a:r>
            <a:r>
              <a:rPr lang="en-US" b="1" dirty="0" err="1">
                <a:ea typeface="+mj-ea"/>
                <a:cs typeface="+mj-cs"/>
              </a:rPr>
              <a:t>Perkembangan</a:t>
            </a:r>
            <a:r>
              <a:rPr lang="en-US" b="1" dirty="0">
                <a:ea typeface="+mj-ea"/>
                <a:cs typeface="+mj-cs"/>
              </a:rPr>
              <a:t> </a:t>
            </a:r>
            <a:r>
              <a:rPr lang="en-US" b="1" dirty="0" err="1">
                <a:ea typeface="+mj-ea"/>
                <a:cs typeface="+mj-cs"/>
              </a:rPr>
              <a:t>Kehidupan</a:t>
            </a:r>
            <a:r>
              <a:rPr lang="en-US" b="1" dirty="0">
                <a:ea typeface="+mj-ea"/>
                <a:cs typeface="+mj-cs"/>
              </a:rPr>
              <a:t> Masyarakat pada Masa Kerajaan Hindu-Buddha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015274-7CCF-5145-43C1-72DD8335F29B}"/>
              </a:ext>
            </a:extLst>
          </p:cNvPr>
          <p:cNvSpPr txBox="1"/>
          <p:nvPr/>
        </p:nvSpPr>
        <p:spPr>
          <a:xfrm>
            <a:off x="327522" y="557210"/>
            <a:ext cx="6344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b. </a:t>
            </a:r>
            <a:r>
              <a:rPr lang="en-US" dirty="0" err="1"/>
              <a:t>Pengaruh</a:t>
            </a:r>
            <a:r>
              <a:rPr lang="en-US" dirty="0"/>
              <a:t> Agama dan </a:t>
            </a:r>
            <a:r>
              <a:rPr lang="en-US" dirty="0" err="1"/>
              <a:t>Kebudayaan</a:t>
            </a:r>
            <a:r>
              <a:rPr lang="en-US" dirty="0"/>
              <a:t> Hindu-Buddha di Indonesia</a:t>
            </a:r>
          </a:p>
          <a:p>
            <a:endParaRPr lang="en-US" dirty="0"/>
          </a:p>
          <a:p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EA0168-1340-2AED-386F-018B23069DF4}"/>
              </a:ext>
            </a:extLst>
          </p:cNvPr>
          <p:cNvSpPr txBox="1"/>
          <p:nvPr/>
        </p:nvSpPr>
        <p:spPr>
          <a:xfrm>
            <a:off x="549525" y="854711"/>
            <a:ext cx="1117867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Pengaruh</a:t>
            </a:r>
            <a:r>
              <a:rPr lang="en-US" dirty="0"/>
              <a:t> agama dan </a:t>
            </a:r>
            <a:r>
              <a:rPr lang="en-US" dirty="0" err="1"/>
              <a:t>kebudayaan</a:t>
            </a:r>
            <a:r>
              <a:rPr lang="en-US" dirty="0"/>
              <a:t> Hindu-Buddha di Indonesia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dilihat</a:t>
            </a:r>
            <a:r>
              <a:rPr lang="en-US" dirty="0"/>
              <a:t> pada </a:t>
            </a:r>
            <a:r>
              <a:rPr lang="en-US" dirty="0" err="1"/>
              <a:t>jejak</a:t>
            </a:r>
            <a:r>
              <a:rPr lang="en-US" dirty="0"/>
              <a:t> </a:t>
            </a:r>
            <a:r>
              <a:rPr lang="en-US" dirty="0" err="1"/>
              <a:t>sejarah</a:t>
            </a:r>
            <a:r>
              <a:rPr lang="en-US" dirty="0"/>
              <a:t> yang </a:t>
            </a:r>
            <a:r>
              <a:rPr lang="en-US" dirty="0" err="1"/>
              <a:t>ditinggalkan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Kesusastraan</a:t>
            </a:r>
            <a:r>
              <a:rPr lang="en-US" dirty="0"/>
              <a:t>. </a:t>
            </a:r>
            <a:r>
              <a:rPr lang="en-US" dirty="0" err="1"/>
              <a:t>Karya</a:t>
            </a:r>
            <a:r>
              <a:rPr lang="en-US" dirty="0"/>
              <a:t> sastra yang </a:t>
            </a:r>
            <a:r>
              <a:rPr lang="en-US" dirty="0" err="1"/>
              <a:t>berasal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India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memicu</a:t>
            </a:r>
            <a:r>
              <a:rPr lang="en-US" dirty="0"/>
              <a:t> para </a:t>
            </a:r>
            <a:r>
              <a:rPr lang="en-US" dirty="0" err="1"/>
              <a:t>pujangga</a:t>
            </a:r>
            <a:r>
              <a:rPr lang="en-US" dirty="0"/>
              <a:t> Nusantara </a:t>
            </a:r>
            <a:r>
              <a:rPr lang="en-US" dirty="0" err="1"/>
              <a:t>menghasilkan</a:t>
            </a:r>
            <a:r>
              <a:rPr lang="en-US" dirty="0"/>
              <a:t> </a:t>
            </a:r>
            <a:r>
              <a:rPr lang="en-US" dirty="0" err="1"/>
              <a:t>karya-karya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. </a:t>
            </a:r>
            <a:r>
              <a:rPr lang="en-US" dirty="0" err="1"/>
              <a:t>Contohnya</a:t>
            </a:r>
            <a:r>
              <a:rPr lang="en-US" dirty="0"/>
              <a:t>, </a:t>
            </a:r>
            <a:r>
              <a:rPr lang="en-US" dirty="0" err="1"/>
              <a:t>Empu</a:t>
            </a:r>
            <a:r>
              <a:rPr lang="en-US" dirty="0"/>
              <a:t> </a:t>
            </a:r>
            <a:r>
              <a:rPr lang="en-US" dirty="0" err="1"/>
              <a:t>Walmiki</a:t>
            </a:r>
            <a:r>
              <a:rPr lang="en-US" dirty="0"/>
              <a:t> </a:t>
            </a:r>
            <a:r>
              <a:rPr lang="en-US" dirty="0" err="1"/>
              <a:t>menulis</a:t>
            </a:r>
            <a:r>
              <a:rPr lang="en-US" dirty="0"/>
              <a:t> </a:t>
            </a:r>
            <a:r>
              <a:rPr lang="en-US" i="1" dirty="0"/>
              <a:t>Ramayana </a:t>
            </a:r>
            <a:r>
              <a:rPr lang="en-US" dirty="0"/>
              <a:t>dan </a:t>
            </a:r>
            <a:r>
              <a:rPr lang="en-US" dirty="0" err="1"/>
              <a:t>Empu</a:t>
            </a:r>
            <a:r>
              <a:rPr lang="en-US" dirty="0"/>
              <a:t> </a:t>
            </a:r>
            <a:r>
              <a:rPr lang="en-US" dirty="0" err="1"/>
              <a:t>Wiyasa</a:t>
            </a:r>
            <a:r>
              <a:rPr lang="en-US" dirty="0"/>
              <a:t> </a:t>
            </a:r>
            <a:r>
              <a:rPr lang="en-US" dirty="0" err="1"/>
              <a:t>menulis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i="1" dirty="0"/>
              <a:t>Mahabharata. 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/>
              <a:t>Candi. Banyak </a:t>
            </a:r>
            <a:r>
              <a:rPr lang="en-US" dirty="0" err="1"/>
              <a:t>candi</a:t>
            </a:r>
            <a:r>
              <a:rPr lang="en-US" dirty="0"/>
              <a:t> yang </a:t>
            </a:r>
            <a:r>
              <a:rPr lang="en-US" dirty="0" err="1"/>
              <a:t>didirikan</a:t>
            </a:r>
            <a:r>
              <a:rPr lang="en-US" dirty="0"/>
              <a:t> pada masa </a:t>
            </a:r>
            <a:r>
              <a:rPr lang="en-US" dirty="0" err="1"/>
              <a:t>kerajaan-karajaan</a:t>
            </a:r>
            <a:r>
              <a:rPr lang="en-US" dirty="0"/>
              <a:t> Hindu-Buddha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tiga</a:t>
            </a:r>
            <a:r>
              <a:rPr lang="en-US" dirty="0"/>
              <a:t> </a:t>
            </a:r>
            <a:r>
              <a:rPr lang="en-US" dirty="0" err="1"/>
              <a:t>tingkatan</a:t>
            </a:r>
            <a:r>
              <a:rPr lang="en-US" dirty="0"/>
              <a:t>.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konteks</a:t>
            </a:r>
            <a:r>
              <a:rPr lang="en-US" dirty="0"/>
              <a:t> agama dan </a:t>
            </a:r>
            <a:r>
              <a:rPr lang="en-US" dirty="0" err="1"/>
              <a:t>kebudayaan</a:t>
            </a:r>
            <a:r>
              <a:rPr lang="en-US" dirty="0"/>
              <a:t> Hindu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istilah</a:t>
            </a:r>
            <a:r>
              <a:rPr lang="en-US" dirty="0"/>
              <a:t> </a:t>
            </a:r>
            <a:r>
              <a:rPr lang="en-US" i="1" dirty="0" err="1"/>
              <a:t>Bhurloka</a:t>
            </a:r>
            <a:r>
              <a:rPr lang="en-US" i="1" dirty="0"/>
              <a:t>, </a:t>
            </a:r>
            <a:r>
              <a:rPr lang="en-US" i="1" dirty="0" err="1"/>
              <a:t>Bhurvaloka</a:t>
            </a:r>
            <a:r>
              <a:rPr lang="en-US" i="1" dirty="0"/>
              <a:t>, dan </a:t>
            </a:r>
            <a:r>
              <a:rPr lang="en-US" i="1" dirty="0" err="1"/>
              <a:t>Svarloka.</a:t>
            </a:r>
            <a:r>
              <a:rPr lang="en-US" dirty="0" err="1"/>
              <a:t>Contohnya</a:t>
            </a:r>
            <a:r>
              <a:rPr lang="en-US" dirty="0"/>
              <a:t> Candi </a:t>
            </a:r>
            <a:r>
              <a:rPr lang="en-US" dirty="0" err="1"/>
              <a:t>Prambanan</a:t>
            </a:r>
            <a:r>
              <a:rPr lang="en-US" dirty="0"/>
              <a:t>.</a:t>
            </a:r>
            <a:r>
              <a:rPr lang="en-US" i="1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konteks</a:t>
            </a:r>
            <a:r>
              <a:rPr lang="en-US" dirty="0"/>
              <a:t> agama dan </a:t>
            </a:r>
            <a:r>
              <a:rPr lang="en-US" dirty="0" err="1"/>
              <a:t>kebudayaan</a:t>
            </a:r>
            <a:r>
              <a:rPr lang="en-US" dirty="0"/>
              <a:t> Buddha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istilah</a:t>
            </a:r>
            <a:r>
              <a:rPr lang="en-US" dirty="0"/>
              <a:t> </a:t>
            </a:r>
            <a:r>
              <a:rPr lang="en-US" i="1" dirty="0" err="1"/>
              <a:t>Kamadatu</a:t>
            </a:r>
            <a:r>
              <a:rPr lang="en-US" i="1" dirty="0"/>
              <a:t>, </a:t>
            </a:r>
            <a:r>
              <a:rPr lang="en-US" i="1" dirty="0" err="1"/>
              <a:t>Rupadatu</a:t>
            </a:r>
            <a:r>
              <a:rPr lang="en-US" i="1" dirty="0"/>
              <a:t>, </a:t>
            </a:r>
            <a:r>
              <a:rPr lang="en-US" dirty="0"/>
              <a:t>dan </a:t>
            </a:r>
            <a:r>
              <a:rPr lang="en-US" i="1" dirty="0" err="1"/>
              <a:t>Arupadatu</a:t>
            </a:r>
            <a:r>
              <a:rPr lang="en-US" i="1" dirty="0"/>
              <a:t>. </a:t>
            </a:r>
            <a:r>
              <a:rPr lang="en-US" dirty="0" err="1"/>
              <a:t>Contohnya</a:t>
            </a:r>
            <a:r>
              <a:rPr lang="en-US" dirty="0"/>
              <a:t>, Candi Borobudur.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Seni</a:t>
            </a:r>
            <a:r>
              <a:rPr lang="en-US" dirty="0"/>
              <a:t> </a:t>
            </a:r>
            <a:r>
              <a:rPr lang="en-US" dirty="0" err="1"/>
              <a:t>pahat</a:t>
            </a:r>
            <a:r>
              <a:rPr lang="en-US" dirty="0"/>
              <a:t> dan </a:t>
            </a:r>
            <a:r>
              <a:rPr lang="en-US" dirty="0" err="1"/>
              <a:t>ukir</a:t>
            </a:r>
            <a:r>
              <a:rPr lang="en-US" dirty="0"/>
              <a:t> </a:t>
            </a:r>
            <a:r>
              <a:rPr lang="en-US" dirty="0" err="1"/>
              <a:t>terlihat</a:t>
            </a:r>
            <a:r>
              <a:rPr lang="en-US" dirty="0"/>
              <a:t> pada relief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ditermukan</a:t>
            </a:r>
            <a:r>
              <a:rPr lang="en-US" dirty="0"/>
              <a:t> pada </a:t>
            </a:r>
            <a:r>
              <a:rPr lang="en-US" dirty="0" err="1"/>
              <a:t>candi-candi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Candi </a:t>
            </a:r>
            <a:r>
              <a:rPr lang="en-US" dirty="0" err="1"/>
              <a:t>Prambanan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relief yang </a:t>
            </a:r>
            <a:r>
              <a:rPr lang="en-US" dirty="0" err="1"/>
              <a:t>mengisahkan</a:t>
            </a:r>
            <a:r>
              <a:rPr lang="en-US" dirty="0"/>
              <a:t> </a:t>
            </a:r>
            <a:r>
              <a:rPr lang="en-US" dirty="0" err="1"/>
              <a:t>cerita</a:t>
            </a:r>
            <a:r>
              <a:rPr lang="en-US" dirty="0"/>
              <a:t> Ramayana.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Patung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arca, pada masa Hindu-Buddha </a:t>
            </a:r>
            <a:r>
              <a:rPr lang="en-US" dirty="0" err="1"/>
              <a:t>ditujukan</a:t>
            </a:r>
            <a:r>
              <a:rPr lang="en-US" dirty="0"/>
              <a:t> untuk </a:t>
            </a:r>
            <a:r>
              <a:rPr lang="en-US" dirty="0" err="1"/>
              <a:t>upacara</a:t>
            </a:r>
            <a:r>
              <a:rPr lang="en-US" dirty="0"/>
              <a:t> </a:t>
            </a:r>
            <a:r>
              <a:rPr lang="en-US" dirty="0" err="1"/>
              <a:t>keagamaan</a:t>
            </a:r>
            <a:r>
              <a:rPr lang="en-US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1914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7" name="Rectangle 106">
            <a:extLst>
              <a:ext uri="{FF2B5EF4-FFF2-40B4-BE49-F238E27FC236}">
                <a16:creationId xmlns:a16="http://schemas.microsoft.com/office/drawing/2014/main" id="{362D44EE-C852-4460-B8B5-C4F2BC2051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A115EB-6ECF-D976-FCE7-D89DF70ABC61}"/>
              </a:ext>
            </a:extLst>
          </p:cNvPr>
          <p:cNvSpPr txBox="1"/>
          <p:nvPr/>
        </p:nvSpPr>
        <p:spPr>
          <a:xfrm>
            <a:off x="5810089" y="2104357"/>
            <a:ext cx="5178249" cy="16725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A. Keberagaman Alam Indonesia </a:t>
            </a:r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658970D8-8D1D-4B5C-894B-E871CC86543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1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F227E5B6-9132-43CA-B503-37A18562ADF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349052" y="0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03C2051E-A88D-48E5-BACF-AAED1789272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16245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2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7821A508-2985-4905-874A-527429BAABF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D2929CB1-0E3C-4B2D-ADC5-0154FB33BA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697761" y="5717906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FF70F22-CD39-6F68-48E4-DC674D0969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840" y="598720"/>
            <a:ext cx="5176800" cy="5176800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5F2F0C84-BE8C-4DC2-A6D3-30349A801D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20513" y="6258756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1459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7" name="Rectangle 106">
            <a:extLst>
              <a:ext uri="{FF2B5EF4-FFF2-40B4-BE49-F238E27FC236}">
                <a16:creationId xmlns:a16="http://schemas.microsoft.com/office/drawing/2014/main" id="{8D0D6D3E-D7F9-4591-9CA9-DDF4DB1F73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4C9F2B0-1044-46EB-8AEB-C3BFFDE6C2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23336" y="-3"/>
            <a:ext cx="4068664" cy="6858000"/>
          </a:xfrm>
          <a:prstGeom prst="rect">
            <a:avLst/>
          </a:prstGeom>
          <a:gradFill>
            <a:gsLst>
              <a:gs pos="26000">
                <a:srgbClr val="000000"/>
              </a:gs>
              <a:gs pos="100000">
                <a:schemeClr val="accent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D28B54C3-B57B-472A-B96E-1FCB67093D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23336" y="-3"/>
            <a:ext cx="3611463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56000"/>
                </a:schemeClr>
              </a:gs>
              <a:gs pos="100000">
                <a:srgbClr val="000000">
                  <a:alpha val="52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7DB3C429-F8DA-49B9-AF84-21996FCF78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230721" y="-107390"/>
            <a:ext cx="3853890" cy="4068665"/>
          </a:xfrm>
          <a:prstGeom prst="rect">
            <a:avLst/>
          </a:prstGeom>
          <a:gradFill>
            <a:gsLst>
              <a:gs pos="0">
                <a:srgbClr val="000000">
                  <a:alpha val="34000"/>
                </a:srgbClr>
              </a:gs>
              <a:gs pos="96000">
                <a:schemeClr val="accent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AEC048-4653-A75B-E227-E8795AA667C1}"/>
              </a:ext>
            </a:extLst>
          </p:cNvPr>
          <p:cNvSpPr txBox="1"/>
          <p:nvPr/>
        </p:nvSpPr>
        <p:spPr>
          <a:xfrm>
            <a:off x="300893" y="174038"/>
            <a:ext cx="6296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1. Proses </a:t>
            </a:r>
            <a:r>
              <a:rPr lang="en-US" b="1" dirty="0" err="1"/>
              <a:t>Geografis</a:t>
            </a:r>
            <a:r>
              <a:rPr lang="en-US" b="1" dirty="0"/>
              <a:t> </a:t>
            </a:r>
            <a:r>
              <a:rPr lang="en-US" b="1" dirty="0" err="1"/>
              <a:t>Memengaruhi</a:t>
            </a:r>
            <a:r>
              <a:rPr lang="en-US" b="1" dirty="0"/>
              <a:t> Keberagaman Alam Indonesia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6484DD-5D37-9B4F-5A76-CAE51192952F}"/>
              </a:ext>
            </a:extLst>
          </p:cNvPr>
          <p:cNvSpPr txBox="1"/>
          <p:nvPr/>
        </p:nvSpPr>
        <p:spPr>
          <a:xfrm>
            <a:off x="529185" y="490791"/>
            <a:ext cx="7208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Indonesia </a:t>
            </a:r>
            <a:r>
              <a:rPr lang="en-US" dirty="0" err="1"/>
              <a:t>adalah</a:t>
            </a:r>
            <a:r>
              <a:rPr lang="en-US" dirty="0"/>
              <a:t> negara </a:t>
            </a:r>
            <a:r>
              <a:rPr lang="en-US" dirty="0" err="1"/>
              <a:t>kepulauan</a:t>
            </a:r>
            <a:r>
              <a:rPr lang="en-US" dirty="0"/>
              <a:t> </a:t>
            </a:r>
            <a:r>
              <a:rPr lang="en-US" dirty="0" err="1"/>
              <a:t>terbesar</a:t>
            </a:r>
            <a:r>
              <a:rPr lang="en-US" dirty="0"/>
              <a:t> di dunia dan </a:t>
            </a:r>
            <a:r>
              <a:rPr lang="en-US" dirty="0" err="1"/>
              <a:t>memiliki</a:t>
            </a:r>
            <a:r>
              <a:rPr lang="en-US" dirty="0"/>
              <a:t> garis </a:t>
            </a:r>
            <a:r>
              <a:rPr lang="en-US" dirty="0" err="1"/>
              <a:t>pantai</a:t>
            </a:r>
            <a:r>
              <a:rPr lang="en-US" dirty="0"/>
              <a:t> </a:t>
            </a:r>
            <a:r>
              <a:rPr lang="en-US" dirty="0" err="1"/>
              <a:t>terpanjang</a:t>
            </a:r>
            <a:r>
              <a:rPr lang="en-US" dirty="0"/>
              <a:t> </a:t>
            </a:r>
            <a:r>
              <a:rPr lang="en-US" dirty="0" err="1"/>
              <a:t>kedua</a:t>
            </a:r>
            <a:r>
              <a:rPr lang="en-US" dirty="0"/>
              <a:t> di dunia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luas</a:t>
            </a:r>
            <a:r>
              <a:rPr lang="en-US" dirty="0"/>
              <a:t> negara 8.300.000 km</a:t>
            </a:r>
            <a:r>
              <a:rPr lang="en-US" baseline="30000" dirty="0"/>
              <a:t>2</a:t>
            </a:r>
            <a:r>
              <a:rPr lang="en-US" dirty="0"/>
              <a:t>. 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73E55A9-3ECB-6BDF-FC93-D09FDDE0F3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 b="-4"/>
          <a:stretch/>
        </p:blipFill>
        <p:spPr>
          <a:xfrm>
            <a:off x="6141325" y="980006"/>
            <a:ext cx="4756162" cy="4756162"/>
          </a:xfrm>
          <a:custGeom>
            <a:avLst/>
            <a:gdLst/>
            <a:ahLst/>
            <a:cxnLst/>
            <a:rect l="l" t="t" r="r" b="b"/>
            <a:pathLst>
              <a:path w="5031136" h="5031136">
                <a:moveTo>
                  <a:pt x="2515568" y="0"/>
                </a:moveTo>
                <a:cubicBezTo>
                  <a:pt x="3904878" y="0"/>
                  <a:pt x="5031136" y="1126258"/>
                  <a:pt x="5031136" y="2515568"/>
                </a:cubicBezTo>
                <a:cubicBezTo>
                  <a:pt x="5031136" y="3904878"/>
                  <a:pt x="3904878" y="5031136"/>
                  <a:pt x="2515568" y="5031136"/>
                </a:cubicBezTo>
                <a:cubicBezTo>
                  <a:pt x="1126258" y="5031136"/>
                  <a:pt x="0" y="3904878"/>
                  <a:pt x="0" y="2515568"/>
                </a:cubicBezTo>
                <a:cubicBezTo>
                  <a:pt x="0" y="1126258"/>
                  <a:pt x="1126258" y="0"/>
                  <a:pt x="2515568" y="0"/>
                </a:cubicBezTo>
                <a:close/>
              </a:path>
            </a:pathLst>
          </a:cu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F59969BA-54DC-60AD-6494-B3EA0702E7F6}"/>
              </a:ext>
            </a:extLst>
          </p:cNvPr>
          <p:cNvSpPr/>
          <p:nvPr/>
        </p:nvSpPr>
        <p:spPr>
          <a:xfrm>
            <a:off x="573307" y="1289585"/>
            <a:ext cx="2809461" cy="3764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Letak</a:t>
            </a:r>
            <a:r>
              <a:rPr lang="en-US" dirty="0"/>
              <a:t> </a:t>
            </a:r>
            <a:r>
              <a:rPr lang="en-US" dirty="0" err="1"/>
              <a:t>Geografis</a:t>
            </a:r>
            <a:r>
              <a:rPr lang="en-US" dirty="0"/>
              <a:t> Indonesia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5C630B-84E7-B4C9-A083-531FDA1F0E1D}"/>
              </a:ext>
            </a:extLst>
          </p:cNvPr>
          <p:cNvSpPr txBox="1"/>
          <p:nvPr/>
        </p:nvSpPr>
        <p:spPr>
          <a:xfrm>
            <a:off x="573307" y="1710831"/>
            <a:ext cx="72089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letak</a:t>
            </a:r>
            <a:r>
              <a:rPr lang="en-US" dirty="0"/>
              <a:t> garis </a:t>
            </a:r>
            <a:r>
              <a:rPr lang="en-US" dirty="0" err="1"/>
              <a:t>lintang</a:t>
            </a:r>
            <a:r>
              <a:rPr lang="en-US" dirty="0"/>
              <a:t> dan garis </a:t>
            </a:r>
            <a:r>
              <a:rPr lang="en-US" dirty="0" err="1"/>
              <a:t>bujur</a:t>
            </a:r>
            <a:r>
              <a:rPr lang="en-US" dirty="0"/>
              <a:t>, Indonesia </a:t>
            </a:r>
            <a:r>
              <a:rPr lang="en-US" dirty="0" err="1"/>
              <a:t>berada</a:t>
            </a:r>
            <a:r>
              <a:rPr lang="en-US" dirty="0"/>
              <a:t> pada 6° LU–11° LS dan 94° BT–141°BT. Hal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menimbulkan</a:t>
            </a:r>
            <a:r>
              <a:rPr lang="en-US" dirty="0"/>
              <a:t> </a:t>
            </a:r>
            <a:r>
              <a:rPr lang="en-US" dirty="0" err="1"/>
              <a:t>perbedaan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 di wilayah-wilayah di Indonesia, </a:t>
            </a:r>
            <a:r>
              <a:rPr lang="en-US" dirty="0" err="1"/>
              <a:t>seperti</a:t>
            </a:r>
            <a:r>
              <a:rPr lang="en-US" dirty="0"/>
              <a:t> WIB, WITA, dan WIT. 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403B8618-2E2F-232F-7DA2-B45D421DB095}"/>
              </a:ext>
            </a:extLst>
          </p:cNvPr>
          <p:cNvSpPr/>
          <p:nvPr/>
        </p:nvSpPr>
        <p:spPr>
          <a:xfrm>
            <a:off x="582194" y="2678988"/>
            <a:ext cx="2809461" cy="3764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Letak</a:t>
            </a:r>
            <a:r>
              <a:rPr lang="en-US" dirty="0"/>
              <a:t> </a:t>
            </a:r>
            <a:r>
              <a:rPr lang="en-US" dirty="0" err="1"/>
              <a:t>Geologis</a:t>
            </a:r>
            <a:r>
              <a:rPr lang="en-US" dirty="0"/>
              <a:t> Indonesia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03CACB-3C2E-22E4-F01B-730889ADCC4F}"/>
              </a:ext>
            </a:extLst>
          </p:cNvPr>
          <p:cNvSpPr txBox="1"/>
          <p:nvPr/>
        </p:nvSpPr>
        <p:spPr>
          <a:xfrm>
            <a:off x="552071" y="3069368"/>
            <a:ext cx="64411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Wilayah Indonesia </a:t>
            </a:r>
            <a:r>
              <a:rPr lang="en-US" dirty="0" err="1"/>
              <a:t>berada</a:t>
            </a:r>
            <a:r>
              <a:rPr lang="en-US" dirty="0"/>
              <a:t> pada </a:t>
            </a:r>
            <a:r>
              <a:rPr lang="en-US" dirty="0" err="1"/>
              <a:t>pertemuan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Pegunungan</a:t>
            </a:r>
            <a:r>
              <a:rPr lang="en-US" dirty="0"/>
              <a:t> </a:t>
            </a:r>
            <a:r>
              <a:rPr lang="en-US" dirty="0" err="1"/>
              <a:t>Sirkum</a:t>
            </a:r>
            <a:r>
              <a:rPr lang="en-US" dirty="0"/>
              <a:t> </a:t>
            </a:r>
            <a:r>
              <a:rPr lang="en-US" dirty="0" err="1"/>
              <a:t>Mediterania</a:t>
            </a:r>
            <a:r>
              <a:rPr lang="en-US" dirty="0"/>
              <a:t> dan </a:t>
            </a:r>
            <a:r>
              <a:rPr lang="en-US" dirty="0" err="1"/>
              <a:t>Pegunungan</a:t>
            </a:r>
            <a:r>
              <a:rPr lang="en-US" dirty="0"/>
              <a:t> </a:t>
            </a:r>
            <a:r>
              <a:rPr lang="en-US" dirty="0" err="1"/>
              <a:t>Sirkum</a:t>
            </a:r>
            <a:r>
              <a:rPr lang="en-US" dirty="0"/>
              <a:t> </a:t>
            </a:r>
            <a:r>
              <a:rPr lang="en-US" dirty="0" err="1"/>
              <a:t>Pasifik</a:t>
            </a:r>
            <a:r>
              <a:rPr lang="en-US" dirty="0"/>
              <a:t>. </a:t>
            </a:r>
            <a:r>
              <a:rPr lang="en-US" dirty="0" err="1"/>
              <a:t>Dampak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Indonesia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tersebarnya</a:t>
            </a:r>
            <a:r>
              <a:rPr lang="en-US" dirty="0"/>
              <a:t> </a:t>
            </a:r>
            <a:r>
              <a:rPr lang="en-US" dirty="0" err="1"/>
              <a:t>gunung</a:t>
            </a:r>
            <a:r>
              <a:rPr lang="en-US" dirty="0"/>
              <a:t> </a:t>
            </a:r>
            <a:r>
              <a:rPr lang="en-US" dirty="0" err="1"/>
              <a:t>api</a:t>
            </a:r>
            <a:r>
              <a:rPr lang="en-US" dirty="0"/>
              <a:t> yang </a:t>
            </a:r>
            <a:r>
              <a:rPr lang="en-US" dirty="0" err="1"/>
              <a:t>menjadikan</a:t>
            </a:r>
            <a:r>
              <a:rPr lang="en-US" dirty="0"/>
              <a:t> </a:t>
            </a:r>
            <a:r>
              <a:rPr lang="en-US" dirty="0" err="1"/>
              <a:t>tanah</a:t>
            </a:r>
            <a:r>
              <a:rPr lang="en-US" dirty="0"/>
              <a:t> Indonesia </a:t>
            </a:r>
            <a:r>
              <a:rPr lang="en-US" dirty="0" err="1"/>
              <a:t>subur</a:t>
            </a:r>
            <a:r>
              <a:rPr lang="en-US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Indonesia </a:t>
            </a:r>
            <a:r>
              <a:rPr lang="en-US" dirty="0" err="1"/>
              <a:t>merupakan</a:t>
            </a:r>
            <a:r>
              <a:rPr lang="en-US" dirty="0"/>
              <a:t> zona </a:t>
            </a:r>
            <a:r>
              <a:rPr lang="en-US" dirty="0" err="1"/>
              <a:t>pertemuan</a:t>
            </a:r>
            <a:r>
              <a:rPr lang="en-US" dirty="0"/>
              <a:t> </a:t>
            </a:r>
            <a:r>
              <a:rPr lang="en-US" dirty="0" err="1"/>
              <a:t>tiga</a:t>
            </a:r>
            <a:r>
              <a:rPr lang="en-US" dirty="0"/>
              <a:t> </a:t>
            </a:r>
            <a:r>
              <a:rPr lang="en-US" dirty="0" err="1"/>
              <a:t>lempeng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Lempeng</a:t>
            </a:r>
            <a:r>
              <a:rPr lang="en-US" dirty="0"/>
              <a:t> Eurasia, </a:t>
            </a:r>
            <a:r>
              <a:rPr lang="en-US" dirty="0" err="1"/>
              <a:t>Lempeng</a:t>
            </a:r>
            <a:r>
              <a:rPr lang="en-US" dirty="0"/>
              <a:t> Indo-Australia, dan </a:t>
            </a:r>
            <a:r>
              <a:rPr lang="en-US" dirty="0" err="1"/>
              <a:t>Lempeng</a:t>
            </a:r>
            <a:r>
              <a:rPr lang="en-US" dirty="0"/>
              <a:t> </a:t>
            </a:r>
            <a:r>
              <a:rPr lang="en-US" dirty="0" err="1"/>
              <a:t>Pasifik</a:t>
            </a:r>
            <a:r>
              <a:rPr lang="en-US" dirty="0"/>
              <a:t>. </a:t>
            </a:r>
            <a:r>
              <a:rPr lang="en-US" dirty="0" err="1"/>
              <a:t>Posisi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menyebabkan</a:t>
            </a:r>
            <a:r>
              <a:rPr lang="en-US" dirty="0"/>
              <a:t> wilayah Indonesia sangat </a:t>
            </a:r>
            <a:r>
              <a:rPr lang="en-US" dirty="0" err="1"/>
              <a:t>rentan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gempa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 </a:t>
            </a:r>
            <a:r>
              <a:rPr lang="en-US" dirty="0" err="1"/>
              <a:t>tektonik</a:t>
            </a:r>
            <a:r>
              <a:rPr lang="en-US" dirty="0"/>
              <a:t>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Indonesia </a:t>
            </a:r>
            <a:r>
              <a:rPr lang="en-US" dirty="0" err="1"/>
              <a:t>berada</a:t>
            </a:r>
            <a:r>
              <a:rPr lang="en-US" dirty="0"/>
              <a:t> di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Paparan</a:t>
            </a:r>
            <a:r>
              <a:rPr lang="en-US" dirty="0"/>
              <a:t> </a:t>
            </a:r>
            <a:r>
              <a:rPr lang="en-US" dirty="0" err="1"/>
              <a:t>Sunda</a:t>
            </a:r>
            <a:r>
              <a:rPr lang="en-US" dirty="0"/>
              <a:t> dan </a:t>
            </a:r>
            <a:r>
              <a:rPr lang="en-US" dirty="0" err="1"/>
              <a:t>Paparan</a:t>
            </a:r>
            <a:r>
              <a:rPr lang="en-US" dirty="0"/>
              <a:t> Sahul yang </a:t>
            </a:r>
            <a:r>
              <a:rPr lang="en-US" dirty="0" err="1"/>
              <a:t>terletak</a:t>
            </a:r>
            <a:r>
              <a:rPr lang="en-US" dirty="0"/>
              <a:t> pada zona </a:t>
            </a:r>
            <a:r>
              <a:rPr lang="en-US" dirty="0" err="1"/>
              <a:t>transisi</a:t>
            </a:r>
            <a:r>
              <a:rPr lang="en-US" dirty="0"/>
              <a:t> </a:t>
            </a:r>
            <a:r>
              <a:rPr lang="en-US" dirty="0" err="1"/>
              <a:t>menyebabkan</a:t>
            </a:r>
            <a:r>
              <a:rPr lang="en-US" dirty="0"/>
              <a:t> Indonesia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keanekaragaman</a:t>
            </a:r>
            <a:r>
              <a:rPr lang="en-US" dirty="0"/>
              <a:t> </a:t>
            </a:r>
            <a:r>
              <a:rPr lang="en-US" dirty="0" err="1"/>
              <a:t>hayati</a:t>
            </a:r>
            <a:r>
              <a:rPr lang="en-US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43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1C521A9-1DF8-D3C8-8912-FCAED0390F89}"/>
              </a:ext>
            </a:extLst>
          </p:cNvPr>
          <p:cNvSpPr/>
          <p:nvPr/>
        </p:nvSpPr>
        <p:spPr>
          <a:xfrm>
            <a:off x="1" y="0"/>
            <a:ext cx="2743200" cy="654583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07A1D60-3A61-B039-05D5-2A1B5F7A4120}"/>
              </a:ext>
            </a:extLst>
          </p:cNvPr>
          <p:cNvSpPr/>
          <p:nvPr/>
        </p:nvSpPr>
        <p:spPr>
          <a:xfrm>
            <a:off x="6096000" y="2006946"/>
            <a:ext cx="2809461" cy="3764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Cuaca</a:t>
            </a:r>
            <a:r>
              <a:rPr lang="en-US" dirty="0"/>
              <a:t> dan </a:t>
            </a:r>
            <a:r>
              <a:rPr lang="en-US" dirty="0" err="1"/>
              <a:t>Iklim</a:t>
            </a:r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B2A2AD3-36C5-8CCA-7382-11D52741A7E5}"/>
              </a:ext>
            </a:extLst>
          </p:cNvPr>
          <p:cNvSpPr/>
          <p:nvPr/>
        </p:nvSpPr>
        <p:spPr>
          <a:xfrm>
            <a:off x="2514226" y="2384197"/>
            <a:ext cx="9054922" cy="2945848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A5B99D-21BD-17F7-0F09-E6AE0272CEB7}"/>
              </a:ext>
            </a:extLst>
          </p:cNvPr>
          <p:cNvSpPr txBox="1"/>
          <p:nvPr/>
        </p:nvSpPr>
        <p:spPr>
          <a:xfrm>
            <a:off x="4469668" y="2841458"/>
            <a:ext cx="67549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Indonesia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tiga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iklim</a:t>
            </a:r>
            <a:r>
              <a:rPr lang="en-US" dirty="0"/>
              <a:t>.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letak</a:t>
            </a:r>
            <a:r>
              <a:rPr lang="en-US" dirty="0"/>
              <a:t> </a:t>
            </a:r>
            <a:r>
              <a:rPr lang="en-US" dirty="0" err="1"/>
              <a:t>geografisnya</a:t>
            </a:r>
            <a:r>
              <a:rPr lang="en-US" dirty="0"/>
              <a:t> yang </a:t>
            </a:r>
            <a:r>
              <a:rPr lang="en-US" dirty="0" err="1"/>
              <a:t>berada</a:t>
            </a:r>
            <a:r>
              <a:rPr lang="en-US" dirty="0"/>
              <a:t> di </a:t>
            </a:r>
            <a:r>
              <a:rPr lang="en-US" dirty="0" err="1"/>
              <a:t>sekitar</a:t>
            </a:r>
            <a:r>
              <a:rPr lang="en-US" dirty="0"/>
              <a:t> garis </a:t>
            </a:r>
            <a:r>
              <a:rPr lang="en-US" dirty="0" err="1"/>
              <a:t>khatulistiwa</a:t>
            </a:r>
            <a:r>
              <a:rPr lang="en-US" dirty="0"/>
              <a:t>, Indonesia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iklim</a:t>
            </a:r>
            <a:r>
              <a:rPr lang="en-US" dirty="0"/>
              <a:t> </a:t>
            </a:r>
            <a:r>
              <a:rPr lang="en-US" dirty="0" err="1"/>
              <a:t>tropis</a:t>
            </a:r>
            <a:r>
              <a:rPr lang="en-US" dirty="0"/>
              <a:t>. </a:t>
            </a:r>
            <a:r>
              <a:rPr lang="en-US" dirty="0" err="1"/>
              <a:t>Letak</a:t>
            </a:r>
            <a:r>
              <a:rPr lang="en-US" dirty="0"/>
              <a:t> Indonesia </a:t>
            </a:r>
            <a:r>
              <a:rPr lang="en-US" dirty="0" err="1"/>
              <a:t>berada</a:t>
            </a:r>
            <a:r>
              <a:rPr lang="en-US" dirty="0"/>
              <a:t> di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Benua</a:t>
            </a:r>
            <a:r>
              <a:rPr lang="en-US" dirty="0"/>
              <a:t> Asia dan Australia </a:t>
            </a:r>
            <a:r>
              <a:rPr lang="en-US" dirty="0" err="1"/>
              <a:t>menyebabkan</a:t>
            </a:r>
            <a:r>
              <a:rPr lang="en-US" dirty="0"/>
              <a:t> Indonesia </a:t>
            </a:r>
            <a:r>
              <a:rPr lang="en-US" dirty="0" err="1"/>
              <a:t>beriklim</a:t>
            </a:r>
            <a:r>
              <a:rPr lang="en-US" dirty="0"/>
              <a:t> </a:t>
            </a:r>
            <a:r>
              <a:rPr lang="en-US" dirty="0" err="1"/>
              <a:t>monsun</a:t>
            </a:r>
            <a:r>
              <a:rPr lang="en-US" dirty="0"/>
              <a:t> yang </a:t>
            </a:r>
            <a:r>
              <a:rPr lang="en-US" dirty="0" err="1"/>
              <a:t>dipengaruhi</a:t>
            </a:r>
            <a:r>
              <a:rPr lang="en-US" dirty="0"/>
              <a:t> </a:t>
            </a:r>
            <a:r>
              <a:rPr lang="en-US" dirty="0" err="1"/>
              <a:t>angin</a:t>
            </a:r>
            <a:r>
              <a:rPr lang="en-US" dirty="0"/>
              <a:t> </a:t>
            </a:r>
            <a:r>
              <a:rPr lang="en-US" dirty="0" err="1"/>
              <a:t>monsun</a:t>
            </a:r>
            <a:r>
              <a:rPr lang="en-US" dirty="0"/>
              <a:t> barat dan </a:t>
            </a:r>
            <a:r>
              <a:rPr lang="en-US" dirty="0" err="1"/>
              <a:t>timur</a:t>
            </a:r>
            <a:r>
              <a:rPr lang="en-US" dirty="0"/>
              <a:t>. Sebagian </a:t>
            </a:r>
            <a:r>
              <a:rPr lang="en-US" dirty="0" err="1"/>
              <a:t>besar</a:t>
            </a:r>
            <a:r>
              <a:rPr lang="en-US" dirty="0"/>
              <a:t> wilayah </a:t>
            </a:r>
            <a:r>
              <a:rPr lang="en-US" dirty="0" err="1"/>
              <a:t>daratan</a:t>
            </a:r>
            <a:r>
              <a:rPr lang="en-US" dirty="0"/>
              <a:t> Indonesia yang </a:t>
            </a:r>
            <a:r>
              <a:rPr lang="en-US" dirty="0" err="1"/>
              <a:t>dikelilingi</a:t>
            </a:r>
            <a:r>
              <a:rPr lang="en-US" dirty="0"/>
              <a:t> </a:t>
            </a:r>
            <a:r>
              <a:rPr lang="en-US" dirty="0" err="1"/>
              <a:t>laut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samudra</a:t>
            </a:r>
            <a:r>
              <a:rPr lang="en-US" dirty="0"/>
              <a:t> </a:t>
            </a:r>
            <a:r>
              <a:rPr lang="en-US" dirty="0" err="1"/>
              <a:t>menjadikan</a:t>
            </a:r>
            <a:r>
              <a:rPr lang="en-US" dirty="0"/>
              <a:t> Indonesia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iklim</a:t>
            </a:r>
            <a:r>
              <a:rPr lang="en-US" dirty="0"/>
              <a:t> </a:t>
            </a:r>
            <a:r>
              <a:rPr lang="en-US" dirty="0" err="1"/>
              <a:t>laut</a:t>
            </a:r>
            <a:r>
              <a:rPr lang="en-US" dirty="0"/>
              <a:t> (</a:t>
            </a:r>
            <a:r>
              <a:rPr lang="en-US" dirty="0" err="1"/>
              <a:t>iklim</a:t>
            </a:r>
            <a:r>
              <a:rPr lang="en-US" dirty="0"/>
              <a:t> </a:t>
            </a:r>
            <a:r>
              <a:rPr lang="en-US" dirty="0" err="1"/>
              <a:t>maritim</a:t>
            </a:r>
            <a:r>
              <a:rPr lang="en-US" dirty="0"/>
              <a:t>).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BD3D2437-D744-25E5-71E4-FD95CB4FAB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 b="-4"/>
          <a:stretch/>
        </p:blipFill>
        <p:spPr>
          <a:xfrm>
            <a:off x="433224" y="573883"/>
            <a:ext cx="4756162" cy="4756162"/>
          </a:xfrm>
          <a:custGeom>
            <a:avLst/>
            <a:gdLst/>
            <a:ahLst/>
            <a:cxnLst/>
            <a:rect l="l" t="t" r="r" b="b"/>
            <a:pathLst>
              <a:path w="5031136" h="5031136">
                <a:moveTo>
                  <a:pt x="2515568" y="0"/>
                </a:moveTo>
                <a:cubicBezTo>
                  <a:pt x="3904878" y="0"/>
                  <a:pt x="5031136" y="1126258"/>
                  <a:pt x="5031136" y="2515568"/>
                </a:cubicBezTo>
                <a:cubicBezTo>
                  <a:pt x="5031136" y="3904878"/>
                  <a:pt x="3904878" y="5031136"/>
                  <a:pt x="2515568" y="5031136"/>
                </a:cubicBezTo>
                <a:cubicBezTo>
                  <a:pt x="1126258" y="5031136"/>
                  <a:pt x="0" y="3904878"/>
                  <a:pt x="0" y="2515568"/>
                </a:cubicBezTo>
                <a:cubicBezTo>
                  <a:pt x="0" y="1126258"/>
                  <a:pt x="1126258" y="0"/>
                  <a:pt x="251556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4141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F0385C-C374-1D08-B464-8637E60952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2" y="2749311"/>
            <a:ext cx="12192430" cy="604395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6676A15-E964-7DD4-0CF4-5D64ADE1F2BB}"/>
              </a:ext>
            </a:extLst>
          </p:cNvPr>
          <p:cNvSpPr/>
          <p:nvPr/>
        </p:nvSpPr>
        <p:spPr>
          <a:xfrm>
            <a:off x="0" y="800569"/>
            <a:ext cx="12192000" cy="6317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32689"/>
                </a:schemeClr>
              </a:gs>
              <a:gs pos="74000">
                <a:schemeClr val="bg1"/>
              </a:gs>
              <a:gs pos="83000">
                <a:schemeClr val="bg1"/>
              </a:gs>
              <a:gs pos="100000">
                <a:schemeClr val="bg1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4FC69B-F335-358A-1B5D-3104547F8E28}"/>
              </a:ext>
            </a:extLst>
          </p:cNvPr>
          <p:cNvSpPr/>
          <p:nvPr/>
        </p:nvSpPr>
        <p:spPr>
          <a:xfrm>
            <a:off x="-3" y="593278"/>
            <a:ext cx="12192000" cy="25604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32689"/>
                </a:schemeClr>
              </a:gs>
              <a:gs pos="74000">
                <a:schemeClr val="bg1"/>
              </a:gs>
              <a:gs pos="83000">
                <a:schemeClr val="bg1"/>
              </a:gs>
              <a:gs pos="100000">
                <a:schemeClr val="bg1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AE23F70-6C78-C4C5-1802-4FDB46B68C65}"/>
              </a:ext>
            </a:extLst>
          </p:cNvPr>
          <p:cNvSpPr txBox="1"/>
          <p:nvPr/>
        </p:nvSpPr>
        <p:spPr>
          <a:xfrm>
            <a:off x="274388" y="260993"/>
            <a:ext cx="6123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2. Proses </a:t>
            </a:r>
            <a:r>
              <a:rPr lang="en-US" b="1" dirty="0" err="1"/>
              <a:t>Geografis</a:t>
            </a:r>
            <a:r>
              <a:rPr lang="en-US" b="1" dirty="0"/>
              <a:t> </a:t>
            </a:r>
            <a:r>
              <a:rPr lang="en-US" b="1" dirty="0" err="1"/>
              <a:t>Memengaruhi</a:t>
            </a:r>
            <a:r>
              <a:rPr lang="en-US" b="1" dirty="0"/>
              <a:t> Keberagaman Sosial </a:t>
            </a:r>
            <a:r>
              <a:rPr lang="en-US" b="1" dirty="0" err="1"/>
              <a:t>Budaya</a:t>
            </a:r>
            <a:endParaRPr lang="en-US" b="1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6C13847-B40E-9563-3D11-5F9A9B91053F}"/>
              </a:ext>
            </a:extLst>
          </p:cNvPr>
          <p:cNvSpPr/>
          <p:nvPr/>
        </p:nvSpPr>
        <p:spPr>
          <a:xfrm>
            <a:off x="596346" y="800569"/>
            <a:ext cx="4352172" cy="369332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bg1"/>
                </a:solidFill>
              </a:rPr>
              <a:t>Keberagaman Sosial </a:t>
            </a:r>
            <a:r>
              <a:rPr lang="en-US" b="1" dirty="0" err="1">
                <a:solidFill>
                  <a:schemeClr val="bg1"/>
                </a:solidFill>
              </a:rPr>
              <a:t>Budaya</a:t>
            </a:r>
            <a:r>
              <a:rPr lang="en-US" b="1" dirty="0">
                <a:solidFill>
                  <a:schemeClr val="bg1"/>
                </a:solidFill>
              </a:rPr>
              <a:t> di Masyarakat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D0B96B-76F0-6A3E-1B52-6B3EC1345B8E}"/>
              </a:ext>
            </a:extLst>
          </p:cNvPr>
          <p:cNvSpPr txBox="1"/>
          <p:nvPr/>
        </p:nvSpPr>
        <p:spPr>
          <a:xfrm>
            <a:off x="596346" y="1234160"/>
            <a:ext cx="111848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Keberagaman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menyangkut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memengaruhi</a:t>
            </a:r>
            <a:r>
              <a:rPr lang="en-US" dirty="0"/>
              <a:t> </a:t>
            </a:r>
            <a:r>
              <a:rPr lang="en-US" dirty="0" err="1"/>
              <a:t>interaksi</a:t>
            </a:r>
            <a:r>
              <a:rPr lang="en-US" dirty="0"/>
              <a:t> </a:t>
            </a:r>
            <a:r>
              <a:rPr lang="en-US" dirty="0" err="1"/>
              <a:t>individu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orang lain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latar</a:t>
            </a:r>
            <a:r>
              <a:rPr lang="en-US" dirty="0"/>
              <a:t> </a:t>
            </a:r>
            <a:r>
              <a:rPr lang="en-US" dirty="0" err="1"/>
              <a:t>belakang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yang </a:t>
            </a:r>
            <a:r>
              <a:rPr lang="en-US" dirty="0" err="1"/>
              <a:t>berbeda</a:t>
            </a:r>
            <a:r>
              <a:rPr lang="en-US" dirty="0"/>
              <a:t> di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,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pengetahuan</a:t>
            </a:r>
            <a:r>
              <a:rPr lang="en-US" dirty="0"/>
              <a:t>, </a:t>
            </a:r>
            <a:r>
              <a:rPr lang="en-US" dirty="0" err="1"/>
              <a:t>kepercayaan</a:t>
            </a:r>
            <a:r>
              <a:rPr lang="en-US" dirty="0"/>
              <a:t>, </a:t>
            </a:r>
            <a:r>
              <a:rPr lang="en-US" dirty="0" err="1"/>
              <a:t>nilai</a:t>
            </a:r>
            <a:r>
              <a:rPr lang="en-US" dirty="0"/>
              <a:t>, </a:t>
            </a:r>
            <a:r>
              <a:rPr lang="en-US" dirty="0" err="1"/>
              <a:t>praktik</a:t>
            </a:r>
            <a:r>
              <a:rPr lang="en-US" dirty="0"/>
              <a:t>, </a:t>
            </a:r>
            <a:r>
              <a:rPr lang="en-US" dirty="0" err="1"/>
              <a:t>tradisi</a:t>
            </a:r>
            <a:r>
              <a:rPr lang="en-US" dirty="0"/>
              <a:t>, dan </a:t>
            </a:r>
            <a:r>
              <a:rPr lang="en-US" dirty="0" err="1"/>
              <a:t>adat</a:t>
            </a:r>
            <a:r>
              <a:rPr lang="en-US" dirty="0"/>
              <a:t> </a:t>
            </a:r>
            <a:r>
              <a:rPr lang="en-US" dirty="0" err="1"/>
              <a:t>istiadat</a:t>
            </a:r>
            <a:r>
              <a:rPr lang="en-US" dirty="0"/>
              <a:t> yang </a:t>
            </a:r>
            <a:r>
              <a:rPr lang="en-US" dirty="0" err="1"/>
              <a:t>unik</a:t>
            </a:r>
            <a:r>
              <a:rPr lang="en-US" dirty="0"/>
              <a:t> pada </a:t>
            </a:r>
            <a:r>
              <a:rPr lang="en-US" dirty="0" err="1"/>
              <a:t>tiap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.  </a:t>
            </a:r>
          </a:p>
          <a:p>
            <a:r>
              <a:rPr lang="en-US" dirty="0" err="1"/>
              <a:t>Contohnya</a:t>
            </a:r>
            <a:r>
              <a:rPr lang="en-US" dirty="0"/>
              <a:t>,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Subak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identitas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Bali.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Subak</a:t>
            </a:r>
            <a:r>
              <a:rPr lang="en-US" dirty="0"/>
              <a:t> di Bali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perkembangan</a:t>
            </a:r>
            <a:r>
              <a:rPr lang="en-US" dirty="0"/>
              <a:t> </a:t>
            </a:r>
            <a:r>
              <a:rPr lang="en-US" dirty="0" err="1"/>
              <a:t>kebudayaan</a:t>
            </a:r>
            <a:r>
              <a:rPr lang="en-US" dirty="0"/>
              <a:t> </a:t>
            </a:r>
            <a:r>
              <a:rPr lang="en-US" dirty="0" err="1"/>
              <a:t>agraris</a:t>
            </a:r>
            <a:r>
              <a:rPr lang="en-US" dirty="0"/>
              <a:t> di </a:t>
            </a:r>
            <a:r>
              <a:rPr lang="en-US" dirty="0" err="1"/>
              <a:t>Pulau</a:t>
            </a:r>
            <a:r>
              <a:rPr lang="en-US" dirty="0"/>
              <a:t> Bali yang sangat </a:t>
            </a:r>
            <a:r>
              <a:rPr lang="en-US" dirty="0" err="1"/>
              <a:t>bergantung</a:t>
            </a:r>
            <a:r>
              <a:rPr lang="en-US" dirty="0"/>
              <a:t> pada </a:t>
            </a:r>
            <a:r>
              <a:rPr lang="en-US" dirty="0" err="1"/>
              <a:t>sumber</a:t>
            </a:r>
            <a:r>
              <a:rPr lang="en-US" dirty="0"/>
              <a:t> air </a:t>
            </a:r>
            <a:r>
              <a:rPr lang="en-US" dirty="0" err="1"/>
              <a:t>tawar</a:t>
            </a:r>
            <a:r>
              <a:rPr lang="en-US" dirty="0"/>
              <a:t>. </a:t>
            </a:r>
            <a:r>
              <a:rPr lang="en-US" dirty="0" err="1"/>
              <a:t>Subak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tata </a:t>
            </a:r>
            <a:r>
              <a:rPr lang="en-US" dirty="0" err="1"/>
              <a:t>pengairan</a:t>
            </a:r>
            <a:r>
              <a:rPr lang="en-US" dirty="0"/>
              <a:t> untuk </a:t>
            </a:r>
            <a:r>
              <a:rPr lang="en-US" dirty="0" err="1"/>
              <a:t>pertanian</a:t>
            </a:r>
            <a:r>
              <a:rPr lang="en-US" dirty="0"/>
              <a:t> di Bali </a:t>
            </a:r>
            <a:r>
              <a:rPr lang="en-US" dirty="0" err="1"/>
              <a:t>terbentuk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adanya</a:t>
            </a:r>
            <a:r>
              <a:rPr lang="en-US" dirty="0"/>
              <a:t> </a:t>
            </a:r>
            <a:r>
              <a:rPr lang="en-US" dirty="0" err="1"/>
              <a:t>pengaruh</a:t>
            </a:r>
            <a:r>
              <a:rPr lang="en-US" dirty="0"/>
              <a:t>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geografis</a:t>
            </a:r>
            <a:r>
              <a:rPr lang="en-US" dirty="0"/>
              <a:t>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3294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36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EB4FCE8-41B4-974F-4F11-844A8226C304}"/>
              </a:ext>
            </a:extLst>
          </p:cNvPr>
          <p:cNvSpPr/>
          <p:nvPr/>
        </p:nvSpPr>
        <p:spPr>
          <a:xfrm>
            <a:off x="5253318" y="548123"/>
            <a:ext cx="6633882" cy="444131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bg1"/>
                </a:solidFill>
              </a:rPr>
              <a:t>Pengaruh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Faktor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Geografis</a:t>
            </a:r>
            <a:r>
              <a:rPr lang="en-US" b="1" dirty="0">
                <a:solidFill>
                  <a:schemeClr val="bg1"/>
                </a:solidFill>
              </a:rPr>
              <a:t> dan Keberagaman </a:t>
            </a:r>
            <a:r>
              <a:rPr lang="en-US" b="1" dirty="0" err="1">
                <a:solidFill>
                  <a:schemeClr val="bg1"/>
                </a:solidFill>
              </a:rPr>
              <a:t>Budaya</a:t>
            </a:r>
            <a:r>
              <a:rPr lang="en-US" b="1" dirty="0">
                <a:solidFill>
                  <a:schemeClr val="bg1"/>
                </a:solidFill>
              </a:rPr>
              <a:t> di Indonesia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31B663-6478-9587-D619-CEE4BB43D0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86813" y="2435"/>
            <a:ext cx="9461165" cy="6307442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6358966-2DD6-D488-9F03-98309CB8E014}"/>
              </a:ext>
            </a:extLst>
          </p:cNvPr>
          <p:cNvSpPr txBox="1"/>
          <p:nvPr/>
        </p:nvSpPr>
        <p:spPr>
          <a:xfrm>
            <a:off x="5283404" y="1159924"/>
            <a:ext cx="66338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geografis</a:t>
            </a:r>
            <a:r>
              <a:rPr lang="en-US" dirty="0"/>
              <a:t> sangat </a:t>
            </a:r>
            <a:r>
              <a:rPr lang="en-US" dirty="0" err="1"/>
              <a:t>berpengaruh</a:t>
            </a:r>
            <a:r>
              <a:rPr lang="en-US" dirty="0"/>
              <a:t> pada </a:t>
            </a:r>
            <a:r>
              <a:rPr lang="en-US" dirty="0" err="1"/>
              <a:t>keberagaman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di Indonesia </a:t>
            </a:r>
            <a:r>
              <a:rPr lang="en-US" dirty="0" err="1"/>
              <a:t>antara</a:t>
            </a:r>
            <a:r>
              <a:rPr lang="en-US" dirty="0"/>
              <a:t> lain </a:t>
            </a:r>
            <a:r>
              <a:rPr lang="en-US" dirty="0" err="1"/>
              <a:t>isolasi</a:t>
            </a:r>
            <a:r>
              <a:rPr lang="en-US" dirty="0"/>
              <a:t> </a:t>
            </a:r>
            <a:r>
              <a:rPr lang="en-US" dirty="0" err="1"/>
              <a:t>geografis</a:t>
            </a:r>
            <a:r>
              <a:rPr lang="en-US" dirty="0"/>
              <a:t>, </a:t>
            </a:r>
            <a:r>
              <a:rPr lang="en-US" dirty="0" err="1"/>
              <a:t>iklim</a:t>
            </a:r>
            <a:r>
              <a:rPr lang="en-US" dirty="0"/>
              <a:t>, dan </a:t>
            </a:r>
            <a:r>
              <a:rPr lang="en-US" dirty="0" err="1"/>
              <a:t>letak</a:t>
            </a:r>
            <a:r>
              <a:rPr lang="en-US" dirty="0"/>
              <a:t> </a:t>
            </a:r>
            <a:r>
              <a:rPr lang="en-US" dirty="0" err="1"/>
              <a:t>geografis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Isolasi</a:t>
            </a:r>
            <a:r>
              <a:rPr lang="en-US" dirty="0"/>
              <a:t> </a:t>
            </a:r>
            <a:r>
              <a:rPr lang="en-US" dirty="0" err="1"/>
              <a:t>geografis</a:t>
            </a:r>
            <a:r>
              <a:rPr lang="en-US" dirty="0"/>
              <a:t> </a:t>
            </a:r>
            <a:r>
              <a:rPr lang="en-US" dirty="0" err="1"/>
              <a:t>mengacu</a:t>
            </a:r>
            <a:r>
              <a:rPr lang="en-US" dirty="0"/>
              <a:t> pada </a:t>
            </a:r>
            <a:r>
              <a:rPr lang="en-US" dirty="0" err="1"/>
              <a:t>pemisahan</a:t>
            </a:r>
            <a:r>
              <a:rPr lang="en-US" dirty="0"/>
              <a:t> </a:t>
            </a:r>
            <a:r>
              <a:rPr lang="en-US" dirty="0" err="1"/>
              <a:t>spasial</a:t>
            </a:r>
            <a:r>
              <a:rPr lang="en-US" dirty="0"/>
              <a:t> </a:t>
            </a:r>
            <a:r>
              <a:rPr lang="en-US" dirty="0" err="1"/>
              <a:t>kelompok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oleh </a:t>
            </a:r>
            <a:r>
              <a:rPr lang="en-US" dirty="0" err="1"/>
              <a:t>penghalang</a:t>
            </a:r>
            <a:r>
              <a:rPr lang="en-US" dirty="0"/>
              <a:t> </a:t>
            </a:r>
            <a:r>
              <a:rPr lang="en-US" dirty="0" err="1"/>
              <a:t>bentang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fisik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gunung</a:t>
            </a:r>
            <a:r>
              <a:rPr lang="en-US" dirty="0"/>
              <a:t> dan </a:t>
            </a:r>
            <a:r>
              <a:rPr lang="en-US" dirty="0" err="1"/>
              <a:t>laut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Keterkaitan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iklim</a:t>
            </a:r>
            <a:r>
              <a:rPr lang="en-US" dirty="0"/>
              <a:t> dan </a:t>
            </a:r>
            <a:r>
              <a:rPr lang="en-US" dirty="0" err="1"/>
              <a:t>kebudayaan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dilihat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arsitektur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 </a:t>
            </a:r>
            <a:r>
              <a:rPr lang="en-US" dirty="0" err="1"/>
              <a:t>tradisional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identitas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suku</a:t>
            </a:r>
            <a:r>
              <a:rPr lang="en-US" dirty="0"/>
              <a:t> </a:t>
            </a:r>
            <a:r>
              <a:rPr lang="en-US" dirty="0" err="1"/>
              <a:t>bangsa</a:t>
            </a:r>
            <a:r>
              <a:rPr lang="en-US" dirty="0"/>
              <a:t>. </a:t>
            </a:r>
            <a:r>
              <a:rPr lang="en-US" dirty="0" err="1"/>
              <a:t>Hampir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arsitektur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 </a:t>
            </a:r>
            <a:r>
              <a:rPr lang="en-US" dirty="0" err="1"/>
              <a:t>tradisional</a:t>
            </a:r>
            <a:r>
              <a:rPr lang="en-US" dirty="0"/>
              <a:t> Indonesia </a:t>
            </a:r>
            <a:r>
              <a:rPr lang="en-US" dirty="0" err="1"/>
              <a:t>dibangun</a:t>
            </a:r>
            <a:r>
              <a:rPr lang="en-US" dirty="0"/>
              <a:t> di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panggung</a:t>
            </a:r>
            <a:r>
              <a:rPr lang="en-US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Letak</a:t>
            </a:r>
            <a:r>
              <a:rPr lang="en-US" dirty="0"/>
              <a:t> </a:t>
            </a:r>
            <a:r>
              <a:rPr lang="en-US" dirty="0" err="1"/>
              <a:t>geografis</a:t>
            </a:r>
            <a:r>
              <a:rPr lang="en-US" dirty="0"/>
              <a:t> </a:t>
            </a:r>
            <a:r>
              <a:rPr lang="en-US" dirty="0" err="1"/>
              <a:t>menyebabkan</a:t>
            </a:r>
            <a:r>
              <a:rPr lang="en-US" dirty="0"/>
              <a:t> </a:t>
            </a:r>
            <a:r>
              <a:rPr lang="en-US" dirty="0" err="1"/>
              <a:t>terjadinya</a:t>
            </a:r>
            <a:r>
              <a:rPr lang="en-US" dirty="0"/>
              <a:t> </a:t>
            </a:r>
            <a:r>
              <a:rPr lang="en-US" dirty="0" err="1"/>
              <a:t>pertukaran</a:t>
            </a:r>
            <a:r>
              <a:rPr lang="en-US" dirty="0"/>
              <a:t> </a:t>
            </a:r>
            <a:r>
              <a:rPr lang="en-US" dirty="0" err="1"/>
              <a:t>kebudayaan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bangsa-bangsa</a:t>
            </a:r>
            <a:r>
              <a:rPr lang="en-US" dirty="0"/>
              <a:t> </a:t>
            </a:r>
            <a:r>
              <a:rPr lang="en-US" dirty="0" err="1"/>
              <a:t>asing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posisi</a:t>
            </a:r>
            <a:r>
              <a:rPr lang="en-US" dirty="0"/>
              <a:t> Indonesia yang </a:t>
            </a:r>
            <a:r>
              <a:rPr lang="en-US" dirty="0" err="1"/>
              <a:t>strategis</a:t>
            </a:r>
            <a:r>
              <a:rPr lang="en-US" dirty="0"/>
              <a:t> di </a:t>
            </a:r>
            <a:r>
              <a:rPr lang="en-US" dirty="0" err="1"/>
              <a:t>tengah-tengah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 </a:t>
            </a:r>
            <a:r>
              <a:rPr lang="en-US" dirty="0" err="1"/>
              <a:t>internasional</a:t>
            </a:r>
            <a:r>
              <a:rPr lang="en-US" dirty="0"/>
              <a:t>.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8942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79">
            <a:alpha val="13000"/>
          </a:srgb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2316793-605E-5125-A50C-DDE0B2317A26}"/>
              </a:ext>
            </a:extLst>
          </p:cNvPr>
          <p:cNvSpPr/>
          <p:nvPr/>
        </p:nvSpPr>
        <p:spPr>
          <a:xfrm>
            <a:off x="1445741" y="2125362"/>
            <a:ext cx="6104237" cy="190294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AC05127-DD83-CFE4-C678-9963C4F49094}"/>
              </a:ext>
            </a:extLst>
          </p:cNvPr>
          <p:cNvSpPr/>
          <p:nvPr/>
        </p:nvSpPr>
        <p:spPr>
          <a:xfrm>
            <a:off x="6752967" y="763969"/>
            <a:ext cx="4609070" cy="455964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EC5BB555-4046-AA7A-F344-6C28A1A11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1632" y="1182983"/>
            <a:ext cx="3731741" cy="37317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EA85BE-ABF6-05FC-6A24-8D5A3C8DFDD6}"/>
              </a:ext>
            </a:extLst>
          </p:cNvPr>
          <p:cNvSpPr txBox="1"/>
          <p:nvPr/>
        </p:nvSpPr>
        <p:spPr>
          <a:xfrm>
            <a:off x="1589904" y="2512452"/>
            <a:ext cx="5379307" cy="12356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B. </a:t>
            </a:r>
            <a:r>
              <a:rPr lang="en-US" sz="3400" b="1" dirty="0" err="1">
                <a:solidFill>
                  <a:schemeClr val="accent2">
                    <a:lumMod val="75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Pemanfaatan</a:t>
            </a:r>
            <a: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</a:t>
            </a:r>
            <a:r>
              <a:rPr lang="en-US" sz="3400" b="1" dirty="0" err="1">
                <a:solidFill>
                  <a:schemeClr val="accent2">
                    <a:lumMod val="75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Sumber</a:t>
            </a:r>
            <a: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</a:t>
            </a:r>
            <a:r>
              <a:rPr lang="en-US" sz="3400" b="1" dirty="0" err="1">
                <a:solidFill>
                  <a:schemeClr val="accent2">
                    <a:lumMod val="75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Daya</a:t>
            </a:r>
            <a: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  <a:cs typeface="Aharoni" panose="02010803020104030203" pitchFamily="2" charset="-79"/>
              </a:rPr>
              <a:t> Alam</a:t>
            </a:r>
          </a:p>
        </p:txBody>
      </p:sp>
    </p:spTree>
    <p:extLst>
      <p:ext uri="{BB962C8B-B14F-4D97-AF65-F5344CB8AC3E}">
        <p14:creationId xmlns:p14="http://schemas.microsoft.com/office/powerpoint/2010/main" val="261217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4353</TotalTime>
  <Words>3026</Words>
  <Application>Microsoft Office PowerPoint</Application>
  <PresentationFormat>Widescreen</PresentationFormat>
  <Paragraphs>203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6" baseType="lpstr">
      <vt:lpstr>Aharoni</vt:lpstr>
      <vt:lpstr>Arial</vt:lpstr>
      <vt:lpstr>Ayuthaya</vt:lpstr>
      <vt:lpstr>Baghdad</vt:lpstr>
      <vt:lpstr>Calibri</vt:lpstr>
      <vt:lpstr>Calibri Light</vt:lpstr>
      <vt:lpstr>Cambria</vt:lpstr>
      <vt:lpstr>Candara</vt:lpstr>
      <vt:lpstr>David</vt:lpstr>
      <vt:lpstr>Eras Bold ITC</vt:lpstr>
      <vt:lpstr>Eras Demi ITC</vt:lpstr>
      <vt:lpstr>Hiragino Kaku Gothic StdN W8</vt:lpstr>
      <vt:lpstr>Meiryo</vt:lpstr>
      <vt:lpstr>Oriya MN</vt:lpstr>
      <vt:lpstr>Source Sans Pro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Riadhotul Firda Iskandar</dc:creator>
  <cp:lastModifiedBy>ERLNB43</cp:lastModifiedBy>
  <cp:revision>12</cp:revision>
  <dcterms:created xsi:type="dcterms:W3CDTF">2023-05-05T07:41:19Z</dcterms:created>
  <dcterms:modified xsi:type="dcterms:W3CDTF">2023-05-29T04:39:38Z</dcterms:modified>
</cp:coreProperties>
</file>